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65"/>
  </p:notesMasterIdLst>
  <p:handoutMasterIdLst>
    <p:handoutMasterId r:id="rId66"/>
  </p:handoutMasterIdLst>
  <p:sldIdLst>
    <p:sldId id="291" r:id="rId2"/>
    <p:sldId id="295" r:id="rId3"/>
    <p:sldId id="530" r:id="rId4"/>
    <p:sldId id="538" r:id="rId5"/>
    <p:sldId id="593" r:id="rId6"/>
    <p:sldId id="534" r:id="rId7"/>
    <p:sldId id="596" r:id="rId8"/>
    <p:sldId id="600" r:id="rId9"/>
    <p:sldId id="597" r:id="rId10"/>
    <p:sldId id="604" r:id="rId11"/>
    <p:sldId id="599" r:id="rId12"/>
    <p:sldId id="598" r:id="rId13"/>
    <p:sldId id="601" r:id="rId14"/>
    <p:sldId id="602" r:id="rId15"/>
    <p:sldId id="603" r:id="rId16"/>
    <p:sldId id="545" r:id="rId17"/>
    <p:sldId id="546" r:id="rId18"/>
    <p:sldId id="547" r:id="rId19"/>
    <p:sldId id="345" r:id="rId20"/>
    <p:sldId id="454" r:id="rId21"/>
    <p:sldId id="549" r:id="rId22"/>
    <p:sldId id="550" r:id="rId23"/>
    <p:sldId id="551" r:id="rId24"/>
    <p:sldId id="552" r:id="rId25"/>
    <p:sldId id="553" r:id="rId26"/>
    <p:sldId id="555" r:id="rId27"/>
    <p:sldId id="556" r:id="rId28"/>
    <p:sldId id="557" r:id="rId29"/>
    <p:sldId id="559" r:id="rId30"/>
    <p:sldId id="560" r:id="rId31"/>
    <p:sldId id="558" r:id="rId32"/>
    <p:sldId id="548" r:id="rId33"/>
    <p:sldId id="561" r:id="rId34"/>
    <p:sldId id="564" r:id="rId35"/>
    <p:sldId id="565" r:id="rId36"/>
    <p:sldId id="566" r:id="rId37"/>
    <p:sldId id="567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576" r:id="rId46"/>
    <p:sldId id="491" r:id="rId47"/>
    <p:sldId id="578" r:id="rId48"/>
    <p:sldId id="579" r:id="rId49"/>
    <p:sldId id="580" r:id="rId50"/>
    <p:sldId id="582" r:id="rId51"/>
    <p:sldId id="583" r:id="rId52"/>
    <p:sldId id="584" r:id="rId53"/>
    <p:sldId id="585" r:id="rId54"/>
    <p:sldId id="577" r:id="rId55"/>
    <p:sldId id="605" r:id="rId56"/>
    <p:sldId id="296" r:id="rId57"/>
    <p:sldId id="586" r:id="rId58"/>
    <p:sldId id="587" r:id="rId59"/>
    <p:sldId id="588" r:id="rId60"/>
    <p:sldId id="589" r:id="rId61"/>
    <p:sldId id="590" r:id="rId62"/>
    <p:sldId id="591" r:id="rId63"/>
    <p:sldId id="592" r:id="rId6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правление образования" initials="Уо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FF33"/>
    <a:srgbClr val="F97780"/>
    <a:srgbClr val="313927"/>
    <a:srgbClr val="66FFFF"/>
    <a:srgbClr val="FFFF00"/>
    <a:srgbClr val="FF66CC"/>
    <a:srgbClr val="FFFF66"/>
    <a:srgbClr val="66CCFF"/>
    <a:srgbClr val="99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15" autoAdjust="0"/>
    <p:restoredTop sz="94654" autoAdjust="0"/>
  </p:normalViewPr>
  <p:slideViewPr>
    <p:cSldViewPr>
      <p:cViewPr>
        <p:scale>
          <a:sx n="66" d="100"/>
          <a:sy n="66" d="100"/>
        </p:scale>
        <p:origin x="-1020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1292</c:v>
                </c:pt>
                <c:pt idx="1">
                  <c:v>1368</c:v>
                </c:pt>
                <c:pt idx="2">
                  <c:v>1359</c:v>
                </c:pt>
                <c:pt idx="3">
                  <c:v>1479</c:v>
                </c:pt>
                <c:pt idx="4">
                  <c:v>1493</c:v>
                </c:pt>
              </c:numCache>
            </c:numRef>
          </c:val>
        </c:ser>
        <c:axId val="58458496"/>
        <c:axId val="58460032"/>
      </c:barChart>
      <c:catAx>
        <c:axId val="58458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58460032"/>
        <c:crosses val="autoZero"/>
        <c:auto val="1"/>
        <c:lblAlgn val="ctr"/>
        <c:lblOffset val="100"/>
      </c:catAx>
      <c:valAx>
        <c:axId val="58460032"/>
        <c:scaling>
          <c:orientation val="minMax"/>
        </c:scaling>
        <c:axPos val="l"/>
        <c:majorGridlines/>
        <c:numFmt formatCode="General" sourceLinked="1"/>
        <c:tickLblPos val="nextTo"/>
        <c:crossAx val="584584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4 класс</c:v>
                </c:pt>
                <c:pt idx="1">
                  <c:v>5 класс</c:v>
                </c:pt>
                <c:pt idx="2">
                  <c:v>6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78.099999999999994</c:v>
                </c:pt>
                <c:pt idx="1">
                  <c:v>48.9</c:v>
                </c:pt>
                <c:pt idx="2">
                  <c:v>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4 класс</c:v>
                </c:pt>
                <c:pt idx="1">
                  <c:v>5 класс</c:v>
                </c:pt>
                <c:pt idx="2">
                  <c:v>6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79.400000000000006</c:v>
                </c:pt>
                <c:pt idx="1">
                  <c:v>50.2</c:v>
                </c:pt>
                <c:pt idx="2">
                  <c:v>39.6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Район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4 класс</c:v>
                </c:pt>
                <c:pt idx="1">
                  <c:v>5 класс</c:v>
                </c:pt>
                <c:pt idx="2">
                  <c:v>6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69.7</c:v>
                </c:pt>
                <c:pt idx="1">
                  <c:v>39.1</c:v>
                </c:pt>
                <c:pt idx="2">
                  <c:v>27.4</c:v>
                </c:pt>
              </c:numCache>
            </c:numRef>
          </c:val>
        </c:ser>
        <c:axId val="70959872"/>
        <c:axId val="70961408"/>
      </c:barChart>
      <c:catAx>
        <c:axId val="70959872"/>
        <c:scaling>
          <c:orientation val="minMax"/>
        </c:scaling>
        <c:axPos val="b"/>
        <c:tickLblPos val="nextTo"/>
        <c:crossAx val="70961408"/>
        <c:crosses val="autoZero"/>
        <c:auto val="1"/>
        <c:lblAlgn val="ctr"/>
        <c:lblOffset val="100"/>
      </c:catAx>
      <c:valAx>
        <c:axId val="70961408"/>
        <c:scaling>
          <c:orientation val="minMax"/>
        </c:scaling>
        <c:axPos val="l"/>
        <c:majorGridlines/>
        <c:numFmt formatCode="General" sourceLinked="1"/>
        <c:tickLblPos val="nextTo"/>
        <c:crossAx val="709598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55.7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46.3</c:v>
                </c:pt>
                <c:pt idx="1">
                  <c:v>57.8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Район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Обществознание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43.9</c:v>
                </c:pt>
                <c:pt idx="1">
                  <c:v>53.7</c:v>
                </c:pt>
              </c:numCache>
            </c:numRef>
          </c:val>
        </c:ser>
        <c:axId val="108515328"/>
        <c:axId val="108516864"/>
      </c:barChart>
      <c:catAx>
        <c:axId val="108515328"/>
        <c:scaling>
          <c:orientation val="minMax"/>
        </c:scaling>
        <c:axPos val="b"/>
        <c:tickLblPos val="nextTo"/>
        <c:crossAx val="108516864"/>
        <c:crosses val="autoZero"/>
        <c:auto val="1"/>
        <c:lblAlgn val="ctr"/>
        <c:lblOffset val="100"/>
      </c:catAx>
      <c:valAx>
        <c:axId val="108516864"/>
        <c:scaling>
          <c:orientation val="minMax"/>
        </c:scaling>
        <c:axPos val="l"/>
        <c:majorGridlines/>
        <c:numFmt formatCode="General" sourceLinked="1"/>
        <c:tickLblPos val="nextTo"/>
        <c:crossAx val="10851532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3880896806409913E-2"/>
          <c:y val="4.3353204610819839E-2"/>
          <c:w val="0.61841669942617494"/>
          <c:h val="0.8220040685264108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cat>
            <c:strRef>
              <c:f>Лист1!$A$2:$A$3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cat>
            <c:strRef>
              <c:f>Лист1!$A$2:$A$3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Район</c:v>
                </c:pt>
              </c:strCache>
            </c:strRef>
          </c:tx>
          <c:cat>
            <c:strRef>
              <c:f>Лист1!$A$2:$A$3</c:f>
              <c:strCache>
                <c:ptCount val="1"/>
                <c:pt idx="0">
                  <c:v>Физика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64.7</c:v>
                </c:pt>
              </c:numCache>
            </c:numRef>
          </c:val>
        </c:ser>
        <c:axId val="72780032"/>
        <c:axId val="72790016"/>
      </c:barChart>
      <c:catAx>
        <c:axId val="72780032"/>
        <c:scaling>
          <c:orientation val="minMax"/>
        </c:scaling>
        <c:axPos val="b"/>
        <c:tickLblPos val="nextTo"/>
        <c:crossAx val="72790016"/>
        <c:crosses val="autoZero"/>
        <c:auto val="1"/>
        <c:lblAlgn val="ctr"/>
        <c:lblOffset val="100"/>
      </c:catAx>
      <c:valAx>
        <c:axId val="72790016"/>
        <c:scaling>
          <c:orientation val="minMax"/>
        </c:scaling>
        <c:axPos val="l"/>
        <c:majorGridlines/>
        <c:numFmt formatCode="General" sourceLinked="1"/>
        <c:tickLblPos val="nextTo"/>
        <c:crossAx val="727800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cat>
            <c:strRef>
              <c:f>Лист1!$A$2:$A$3</c:f>
              <c:strCache>
                <c:ptCount val="1"/>
                <c:pt idx="0">
                  <c:v>История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cat>
            <c:strRef>
              <c:f>Лист1!$A$2:$A$3</c:f>
              <c:strCache>
                <c:ptCount val="1"/>
                <c:pt idx="0">
                  <c:v>История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84.7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Район</c:v>
                </c:pt>
              </c:strCache>
            </c:strRef>
          </c:tx>
          <c:cat>
            <c:strRef>
              <c:f>Лист1!$A$2:$A$3</c:f>
              <c:strCache>
                <c:ptCount val="1"/>
                <c:pt idx="0">
                  <c:v>История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100</c:v>
                </c:pt>
              </c:numCache>
            </c:numRef>
          </c:val>
        </c:ser>
        <c:axId val="108593536"/>
        <c:axId val="108595072"/>
      </c:barChart>
      <c:catAx>
        <c:axId val="108593536"/>
        <c:scaling>
          <c:orientation val="minMax"/>
        </c:scaling>
        <c:axPos val="b"/>
        <c:tickLblPos val="nextTo"/>
        <c:crossAx val="108595072"/>
        <c:crosses val="autoZero"/>
        <c:auto val="1"/>
        <c:lblAlgn val="ctr"/>
        <c:lblOffset val="100"/>
      </c:catAx>
      <c:valAx>
        <c:axId val="108595072"/>
        <c:scaling>
          <c:orientation val="minMax"/>
        </c:scaling>
        <c:axPos val="l"/>
        <c:majorGridlines/>
        <c:numFmt formatCode="General" sourceLinked="1"/>
        <c:tickLblPos val="nextTo"/>
        <c:crossAx val="1085935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8548589568177716E-2"/>
          <c:y val="8.2239795509783428E-2"/>
          <c:w val="0.76463184726606248"/>
          <c:h val="0.568753877976482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набранное количество баллов</c:v>
                </c:pt>
              </c:strCache>
            </c:strRef>
          </c:tx>
          <c:cat>
            <c:strRef>
              <c:f>Лист1!$A$2:$A$15</c:f>
              <c:strCache>
                <c:ptCount val="14"/>
                <c:pt idx="0">
                  <c:v>максимум </c:v>
                </c:pt>
                <c:pt idx="1">
                  <c:v>СОШ №1</c:v>
                </c:pt>
                <c:pt idx="2">
                  <c:v>Новкинская ООШ</c:v>
                </c:pt>
                <c:pt idx="3">
                  <c:v>ООШ №3</c:v>
                </c:pt>
                <c:pt idx="4">
                  <c:v>Мирновская СОШ</c:v>
                </c:pt>
                <c:pt idx="5">
                  <c:v>Вахромеевская СОШ</c:v>
                </c:pt>
                <c:pt idx="6">
                  <c:v>Брызгаловская СОШ</c:v>
                </c:pt>
                <c:pt idx="7">
                  <c:v>Сергеихинская СОШ</c:v>
                </c:pt>
                <c:pt idx="8">
                  <c:v>Гаврильцевская СОШ</c:v>
                </c:pt>
                <c:pt idx="9">
                  <c:v>Второвская ООШ</c:v>
                </c:pt>
                <c:pt idx="10">
                  <c:v>НОШ №2</c:v>
                </c:pt>
                <c:pt idx="11">
                  <c:v>Давыдовская ООШ</c:v>
                </c:pt>
                <c:pt idx="12">
                  <c:v>Серебровская ООШ</c:v>
                </c:pt>
                <c:pt idx="13">
                  <c:v>Коверенская НОШ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149.5</c:v>
                </c:pt>
                <c:pt idx="1">
                  <c:v>130.9</c:v>
                </c:pt>
                <c:pt idx="2">
                  <c:v>128.6</c:v>
                </c:pt>
                <c:pt idx="3">
                  <c:v>123.2</c:v>
                </c:pt>
                <c:pt idx="4">
                  <c:v>117.5</c:v>
                </c:pt>
                <c:pt idx="5">
                  <c:v>112.2</c:v>
                </c:pt>
                <c:pt idx="6">
                  <c:v>111.7</c:v>
                </c:pt>
                <c:pt idx="7">
                  <c:v>110.8</c:v>
                </c:pt>
                <c:pt idx="8">
                  <c:v>110.3</c:v>
                </c:pt>
                <c:pt idx="9">
                  <c:v>109.8</c:v>
                </c:pt>
                <c:pt idx="10">
                  <c:v>106.5</c:v>
                </c:pt>
                <c:pt idx="11">
                  <c:v>101.7</c:v>
                </c:pt>
                <c:pt idx="12">
                  <c:v>100.9</c:v>
                </c:pt>
                <c:pt idx="13">
                  <c:v>95</c:v>
                </c:pt>
              </c:numCache>
            </c:numRef>
          </c:val>
        </c:ser>
        <c:axId val="108774528"/>
        <c:axId val="108776064"/>
      </c:barChart>
      <c:catAx>
        <c:axId val="10877452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08776064"/>
        <c:crosses val="autoZero"/>
        <c:auto val="1"/>
        <c:lblAlgn val="ctr"/>
        <c:lblOffset val="100"/>
      </c:catAx>
      <c:valAx>
        <c:axId val="108776064"/>
        <c:scaling>
          <c:orientation val="minMax"/>
        </c:scaling>
        <c:axPos val="l"/>
        <c:numFmt formatCode="General" sourceLinked="1"/>
        <c:tickLblPos val="nextTo"/>
        <c:crossAx val="108774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411122701020969"/>
          <c:y val="0.83631293227433512"/>
          <c:w val="0.27365041520475913"/>
          <c:h val="0.12539740103143757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8548589568177744E-2"/>
          <c:y val="8.2239795509783428E-2"/>
          <c:w val="0.68814196137760297"/>
          <c:h val="0.5687538779764821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набранное количество баллов</c:v>
                </c:pt>
              </c:strCache>
            </c:strRef>
          </c:tx>
          <c:cat>
            <c:strRef>
              <c:f>Лист1!$A$2:$A$14</c:f>
              <c:strCache>
                <c:ptCount val="13"/>
                <c:pt idx="0">
                  <c:v>максимум </c:v>
                </c:pt>
                <c:pt idx="1">
                  <c:v>д/с №1 "Светлячок"</c:v>
                </c:pt>
                <c:pt idx="2">
                  <c:v>д/с "Улыбка"</c:v>
                </c:pt>
                <c:pt idx="3">
                  <c:v>д/с №8 "Солнышко"</c:v>
                </c:pt>
                <c:pt idx="4">
                  <c:v>д/с №2 "Елочка"</c:v>
                </c:pt>
                <c:pt idx="5">
                  <c:v>д/с "Рябинка"</c:v>
                </c:pt>
                <c:pt idx="6">
                  <c:v>д/с №6 "Сказка"</c:v>
                </c:pt>
                <c:pt idx="7">
                  <c:v>д/с "Ромашка"</c:v>
                </c:pt>
                <c:pt idx="8">
                  <c:v>д/с д.Сергеиха</c:v>
                </c:pt>
                <c:pt idx="9">
                  <c:v>д/с "Солнышко" с.Второво</c:v>
                </c:pt>
                <c:pt idx="10">
                  <c:v>д/с "Колосок"</c:v>
                </c:pt>
                <c:pt idx="11">
                  <c:v>д/с "Березка"</c:v>
                </c:pt>
                <c:pt idx="12">
                  <c:v>д/с №5 г.Камешково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153</c:v>
                </c:pt>
                <c:pt idx="1">
                  <c:v>132</c:v>
                </c:pt>
                <c:pt idx="2">
                  <c:v>130.5</c:v>
                </c:pt>
                <c:pt idx="3">
                  <c:v>127</c:v>
                </c:pt>
                <c:pt idx="4">
                  <c:v>125.5</c:v>
                </c:pt>
                <c:pt idx="5">
                  <c:v>123</c:v>
                </c:pt>
                <c:pt idx="6">
                  <c:v>122.5</c:v>
                </c:pt>
                <c:pt idx="7">
                  <c:v>113.3</c:v>
                </c:pt>
                <c:pt idx="8">
                  <c:v>112.5</c:v>
                </c:pt>
                <c:pt idx="9">
                  <c:v>105.5</c:v>
                </c:pt>
                <c:pt idx="10">
                  <c:v>104.5</c:v>
                </c:pt>
                <c:pt idx="11">
                  <c:v>101</c:v>
                </c:pt>
                <c:pt idx="12">
                  <c:v>99.5</c:v>
                </c:pt>
              </c:numCache>
            </c:numRef>
          </c:val>
        </c:ser>
        <c:axId val="109013248"/>
        <c:axId val="109039616"/>
      </c:barChart>
      <c:catAx>
        <c:axId val="10901324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09039616"/>
        <c:crosses val="autoZero"/>
        <c:auto val="1"/>
        <c:lblAlgn val="ctr"/>
        <c:lblOffset val="100"/>
      </c:catAx>
      <c:valAx>
        <c:axId val="109039616"/>
        <c:scaling>
          <c:orientation val="minMax"/>
        </c:scaling>
        <c:axPos val="l"/>
        <c:numFmt formatCode="General" sourceLinked="1"/>
        <c:tickLblPos val="nextTo"/>
        <c:crossAx val="109013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40168068744722"/>
          <c:y val="0.78876804540870371"/>
          <c:w val="0.27365041520475902"/>
          <c:h val="0.12539740103143751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8548589568177689E-2"/>
          <c:y val="8.2239795509783428E-2"/>
          <c:w val="0.76463184726606281"/>
          <c:h val="0.568753877976482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набранное количество баллов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максимум </c:v>
                </c:pt>
                <c:pt idx="1">
                  <c:v>МАО ДОЦТ "Апельсин"</c:v>
                </c:pt>
                <c:pt idx="2">
                  <c:v>МБО ДО ДЮСШ</c:v>
                </c:pt>
                <c:pt idx="3">
                  <c:v>МБО ДО ДШИ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138</c:v>
                </c:pt>
                <c:pt idx="1">
                  <c:v>116.5</c:v>
                </c:pt>
                <c:pt idx="2">
                  <c:v>112.5</c:v>
                </c:pt>
                <c:pt idx="3">
                  <c:v>112.1</c:v>
                </c:pt>
              </c:numCache>
            </c:numRef>
          </c:val>
        </c:ser>
        <c:axId val="109112704"/>
        <c:axId val="113841280"/>
      </c:barChart>
      <c:catAx>
        <c:axId val="109112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3841280"/>
        <c:crosses val="autoZero"/>
        <c:auto val="1"/>
        <c:lblAlgn val="ctr"/>
        <c:lblOffset val="100"/>
      </c:catAx>
      <c:valAx>
        <c:axId val="113841280"/>
        <c:scaling>
          <c:orientation val="minMax"/>
        </c:scaling>
        <c:axPos val="l"/>
        <c:numFmt formatCode="General" sourceLinked="1"/>
        <c:tickLblPos val="nextTo"/>
        <c:crossAx val="10911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40168068744722"/>
          <c:y val="0.78876804540870371"/>
          <c:w val="0.27365041520475936"/>
          <c:h val="0.12539740103143768"/>
        </c:manualLayout>
      </c:layout>
      <c:txPr>
        <a:bodyPr/>
        <a:lstStyle/>
        <a:p>
          <a:pPr>
            <a:defRPr sz="1800"/>
          </a:pPr>
          <a:endParaRPr lang="ru-RU"/>
        </a:p>
      </c:txPr>
    </c:legend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115</c:v>
                </c:pt>
                <c:pt idx="1">
                  <c:v>123</c:v>
                </c:pt>
                <c:pt idx="2">
                  <c:v>120</c:v>
                </c:pt>
                <c:pt idx="3">
                  <c:v>112</c:v>
                </c:pt>
                <c:pt idx="4">
                  <c:v>94</c:v>
                </c:pt>
              </c:numCache>
            </c:numRef>
          </c:val>
        </c:ser>
        <c:dLbls>
          <c:showVal val="1"/>
        </c:dLbls>
        <c:gapWidth val="75"/>
        <c:axId val="114370048"/>
        <c:axId val="114396160"/>
      </c:barChart>
      <c:catAx>
        <c:axId val="11437004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14396160"/>
        <c:crosses val="autoZero"/>
        <c:auto val="1"/>
        <c:lblAlgn val="ctr"/>
        <c:lblOffset val="100"/>
      </c:catAx>
      <c:valAx>
        <c:axId val="11439616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143700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воспитанников</c:v>
                </c:pt>
              </c:strCache>
            </c:strRef>
          </c:tx>
          <c:dLbls>
            <c:spPr>
              <a:solidFill>
                <a:schemeClr val="bg1"/>
              </a:solidFill>
            </c:sp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Физкультурно-спортивная направленность </c:v>
                </c:pt>
                <c:pt idx="1">
                  <c:v>Художественное творчество</c:v>
                </c:pt>
                <c:pt idx="2">
                  <c:v>Культурологическая направленность </c:v>
                </c:pt>
                <c:pt idx="3">
                  <c:v>Туристко-краеведческая направленность </c:v>
                </c:pt>
                <c:pt idx="4">
                  <c:v>Техническое творчество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0.38000000000000012</c:v>
                </c:pt>
                <c:pt idx="1">
                  <c:v>0.3600000000000001</c:v>
                </c:pt>
                <c:pt idx="2">
                  <c:v>0.13</c:v>
                </c:pt>
                <c:pt idx="3">
                  <c:v>0.1</c:v>
                </c:pt>
                <c:pt idx="4">
                  <c:v>3.0000000000000002E-2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683374757494971"/>
          <c:y val="8.2756909421289757E-2"/>
          <c:w val="0.35316625242505034"/>
          <c:h val="0.8927126619286252"/>
        </c:manualLayout>
      </c:layout>
      <c:txPr>
        <a:bodyPr/>
        <a:lstStyle/>
        <a:p>
          <a:pPr>
            <a:defRPr sz="2000"/>
          </a:pPr>
          <a:endParaRPr lang="ru-RU"/>
        </a:p>
      </c:txPr>
    </c:legend>
    <c:plotVisOnly val="1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0</c:formatCode>
                <c:ptCount val="3"/>
                <c:pt idx="0">
                  <c:v>1795</c:v>
                </c:pt>
                <c:pt idx="1">
                  <c:v>1810</c:v>
                </c:pt>
                <c:pt idx="2">
                  <c:v>2048</c:v>
                </c:pt>
              </c:numCache>
            </c:numRef>
          </c:val>
        </c:ser>
        <c:gapWidth val="100"/>
        <c:axId val="115219840"/>
        <c:axId val="115218304"/>
      </c:barChart>
      <c:valAx>
        <c:axId val="115218304"/>
        <c:scaling>
          <c:orientation val="minMax"/>
          <c:max val="2400"/>
          <c:min val="0"/>
        </c:scaling>
        <c:axPos val="l"/>
        <c:majorGridlines/>
        <c:numFmt formatCode="0" sourceLinked="1"/>
        <c:tickLblPos val="nextTo"/>
        <c:crossAx val="115219840"/>
        <c:crosses val="autoZero"/>
        <c:crossBetween val="between"/>
        <c:majorUnit val="200"/>
        <c:minorUnit val="10"/>
      </c:valAx>
      <c:catAx>
        <c:axId val="115219840"/>
        <c:scaling>
          <c:orientation val="minMax"/>
        </c:scaling>
        <c:axPos val="b"/>
        <c:numFmt formatCode="General" sourceLinked="1"/>
        <c:tickLblPos val="nextTo"/>
        <c:crossAx val="115218304"/>
        <c:crosses val="autoZero"/>
        <c:auto val="1"/>
        <c:lblAlgn val="ctr"/>
        <c:lblOffset val="100"/>
      </c:catAx>
    </c:plotArea>
    <c:plotVisOnly val="1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2479</c:v>
                </c:pt>
                <c:pt idx="1">
                  <c:v>2506</c:v>
                </c:pt>
                <c:pt idx="2">
                  <c:v>2610</c:v>
                </c:pt>
                <c:pt idx="3">
                  <c:v>2633</c:v>
                </c:pt>
                <c:pt idx="4">
                  <c:v>2676</c:v>
                </c:pt>
              </c:numCache>
            </c:numRef>
          </c:val>
        </c:ser>
        <c:axId val="59904384"/>
        <c:axId val="59905920"/>
      </c:barChart>
      <c:catAx>
        <c:axId val="599043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59905920"/>
        <c:crosses val="autoZero"/>
        <c:auto val="1"/>
        <c:lblAlgn val="ctr"/>
        <c:lblOffset val="100"/>
      </c:catAx>
      <c:valAx>
        <c:axId val="59905920"/>
        <c:scaling>
          <c:orientation val="minMax"/>
        </c:scaling>
        <c:axPos val="l"/>
        <c:majorGridlines/>
        <c:numFmt formatCode="General" sourceLinked="1"/>
        <c:tickLblPos val="nextTo"/>
        <c:crossAx val="599043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воспитанников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1292</c:v>
                </c:pt>
                <c:pt idx="1">
                  <c:v>1368</c:v>
                </c:pt>
                <c:pt idx="2">
                  <c:v>1359</c:v>
                </c:pt>
                <c:pt idx="3">
                  <c:v>1479</c:v>
                </c:pt>
              </c:numCache>
            </c:numRef>
          </c:val>
        </c:ser>
        <c:axId val="60019072"/>
        <c:axId val="60020608"/>
      </c:barChart>
      <c:catAx>
        <c:axId val="60019072"/>
        <c:scaling>
          <c:orientation val="minMax"/>
        </c:scaling>
        <c:axPos val="b"/>
        <c:numFmt formatCode="General" sourceLinked="1"/>
        <c:tickLblPos val="nextTo"/>
        <c:crossAx val="60020608"/>
        <c:crosses val="autoZero"/>
        <c:auto val="1"/>
        <c:lblAlgn val="ctr"/>
        <c:lblOffset val="100"/>
      </c:catAx>
      <c:valAx>
        <c:axId val="60020608"/>
        <c:scaling>
          <c:orientation val="minMax"/>
        </c:scaling>
        <c:axPos val="l"/>
        <c:majorGridlines/>
        <c:numFmt formatCode="General" sourceLinked="1"/>
        <c:tickLblPos val="nextTo"/>
        <c:crossAx val="600190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8548589568177716E-2"/>
          <c:y val="8.2239795509783428E-2"/>
          <c:w val="0.68814196137760297"/>
          <c:h val="0.568753877976482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набранное количество баллов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д/с №1 "Светлячок"</c:v>
                </c:pt>
                <c:pt idx="1">
                  <c:v>д/с "Улыбка"</c:v>
                </c:pt>
                <c:pt idx="2">
                  <c:v>д/с №8 "Солнышко"</c:v>
                </c:pt>
                <c:pt idx="3">
                  <c:v>д/с №2 "Елочка"</c:v>
                </c:pt>
                <c:pt idx="4">
                  <c:v>д/с "Рябинка"</c:v>
                </c:pt>
                <c:pt idx="5">
                  <c:v>д/с №6 "Сказка"</c:v>
                </c:pt>
                <c:pt idx="6">
                  <c:v>д/с "Ромашка"</c:v>
                </c:pt>
                <c:pt idx="7">
                  <c:v>д/с д.Сергеиха</c:v>
                </c:pt>
                <c:pt idx="8">
                  <c:v>д/с "Солнышко" с.Второво</c:v>
                </c:pt>
                <c:pt idx="9">
                  <c:v>д/с "Колосок"</c:v>
                </c:pt>
                <c:pt idx="10">
                  <c:v>д/с "Березка"</c:v>
                </c:pt>
                <c:pt idx="11">
                  <c:v>д/с №5 г.Камешково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>
                  <c:v>0.74000000000000021</c:v>
                </c:pt>
                <c:pt idx="1">
                  <c:v>0.83000000000000018</c:v>
                </c:pt>
                <c:pt idx="2">
                  <c:v>0.7200000000000002</c:v>
                </c:pt>
                <c:pt idx="3">
                  <c:v>0.7300000000000002</c:v>
                </c:pt>
                <c:pt idx="4">
                  <c:v>0.69000000000000017</c:v>
                </c:pt>
                <c:pt idx="5">
                  <c:v>0.74000000000000021</c:v>
                </c:pt>
                <c:pt idx="6">
                  <c:v>0.70000000000000018</c:v>
                </c:pt>
                <c:pt idx="7">
                  <c:v>0.74000000000000021</c:v>
                </c:pt>
                <c:pt idx="8">
                  <c:v>0.81</c:v>
                </c:pt>
                <c:pt idx="9">
                  <c:v>0.63000000000000023</c:v>
                </c:pt>
                <c:pt idx="10">
                  <c:v>0.67000000000000026</c:v>
                </c:pt>
                <c:pt idx="11">
                  <c:v>0.56999999999999995</c:v>
                </c:pt>
              </c:numCache>
            </c:numRef>
          </c:val>
        </c:ser>
        <c:axId val="58521856"/>
        <c:axId val="67750912"/>
      </c:barChart>
      <c:catAx>
        <c:axId val="5852185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67750912"/>
        <c:crosses val="autoZero"/>
        <c:auto val="1"/>
        <c:lblAlgn val="ctr"/>
        <c:lblOffset val="100"/>
      </c:catAx>
      <c:valAx>
        <c:axId val="67750912"/>
        <c:scaling>
          <c:orientation val="minMax"/>
        </c:scaling>
        <c:axPos val="l"/>
        <c:numFmt formatCode="0%" sourceLinked="1"/>
        <c:tickLblPos val="nextTo"/>
        <c:crossAx val="58521856"/>
        <c:crosses val="autoZero"/>
        <c:crossBetween val="between"/>
      </c:valAx>
    </c:plotArea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логопедических групп</c:v>
                </c:pt>
              </c:strCache>
            </c:strRef>
          </c:tx>
          <c:spPr>
            <a:ln w="88900">
              <a:solidFill>
                <a:srgbClr val="FF0000"/>
              </a:solidFill>
            </a:ln>
          </c:spPr>
          <c:marker>
            <c:symbol val="diamond"/>
            <c:size val="5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</c:ser>
        <c:marker val="1"/>
        <c:axId val="68156416"/>
        <c:axId val="68547328"/>
      </c:lineChart>
      <c:catAx>
        <c:axId val="681564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/>
            </a:pPr>
            <a:endParaRPr lang="ru-RU"/>
          </a:p>
        </c:txPr>
        <c:crossAx val="68547328"/>
        <c:crosses val="autoZero"/>
        <c:auto val="1"/>
        <c:lblAlgn val="ctr"/>
        <c:lblOffset val="100"/>
      </c:catAx>
      <c:valAx>
        <c:axId val="68547328"/>
        <c:scaling>
          <c:orientation val="minMax"/>
        </c:scaling>
        <c:axPos val="l"/>
        <c:majorGridlines/>
        <c:numFmt formatCode="General" sourceLinked="1"/>
        <c:tickLblPos val="nextTo"/>
        <c:crossAx val="68156416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2341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8548589568177813E-2"/>
          <c:y val="8.2239795509783442E-2"/>
          <c:w val="0.68814196137760308"/>
          <c:h val="0.5687538779764812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 справились с работой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район</c:v>
                </c:pt>
                <c:pt idx="1">
                  <c:v>ООШ №3</c:v>
                </c:pt>
                <c:pt idx="2">
                  <c:v>Мирновская  СОШ</c:v>
                </c:pt>
                <c:pt idx="3">
                  <c:v>Серебровская ООШ</c:v>
                </c:pt>
                <c:pt idx="4">
                  <c:v>Вахромеевская СОШ</c:v>
                </c:pt>
                <c:pt idx="5">
                  <c:v>Брызгаловская СОШ</c:v>
                </c:pt>
                <c:pt idx="6">
                  <c:v>Второвская ООШ</c:v>
                </c:pt>
                <c:pt idx="7">
                  <c:v>СОШ №1</c:v>
                </c:pt>
                <c:pt idx="8">
                  <c:v>Гаврильцевская ООШ</c:v>
                </c:pt>
                <c:pt idx="9">
                  <c:v>Сергеихинская СОШ</c:v>
                </c:pt>
                <c:pt idx="10">
                  <c:v>Новкинская ООШ</c:v>
                </c:pt>
                <c:pt idx="11">
                  <c:v>Давыдовская ООШ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26</c:v>
                </c:pt>
                <c:pt idx="1">
                  <c:v>43</c:v>
                </c:pt>
                <c:pt idx="2">
                  <c:v>33</c:v>
                </c:pt>
                <c:pt idx="3">
                  <c:v>33</c:v>
                </c:pt>
                <c:pt idx="4">
                  <c:v>32</c:v>
                </c:pt>
                <c:pt idx="5">
                  <c:v>29</c:v>
                </c:pt>
                <c:pt idx="6">
                  <c:v>22</c:v>
                </c:pt>
                <c:pt idx="7">
                  <c:v>20</c:v>
                </c:pt>
                <c:pt idx="8">
                  <c:v>17</c:v>
                </c:pt>
                <c:pt idx="9">
                  <c:v>14</c:v>
                </c:pt>
                <c:pt idx="10">
                  <c:v>10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cat>
            <c:strRef>
              <c:f>Лист1!$A$2:$A$13</c:f>
              <c:strCache>
                <c:ptCount val="12"/>
                <c:pt idx="0">
                  <c:v>район</c:v>
                </c:pt>
                <c:pt idx="1">
                  <c:v>ООШ №3</c:v>
                </c:pt>
                <c:pt idx="2">
                  <c:v>Мирновская  СОШ</c:v>
                </c:pt>
                <c:pt idx="3">
                  <c:v>Серебровская ООШ</c:v>
                </c:pt>
                <c:pt idx="4">
                  <c:v>Вахромеевская СОШ</c:v>
                </c:pt>
                <c:pt idx="5">
                  <c:v>Брызгаловская СОШ</c:v>
                </c:pt>
                <c:pt idx="6">
                  <c:v>Второвская ООШ</c:v>
                </c:pt>
                <c:pt idx="7">
                  <c:v>СОШ №1</c:v>
                </c:pt>
                <c:pt idx="8">
                  <c:v>Гаврильцевская ООШ</c:v>
                </c:pt>
                <c:pt idx="9">
                  <c:v>Сергеихинская СОШ</c:v>
                </c:pt>
                <c:pt idx="10">
                  <c:v>Новкинская ООШ</c:v>
                </c:pt>
                <c:pt idx="11">
                  <c:v>Давыдовская ООШ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27</c:v>
                </c:pt>
                <c:pt idx="1">
                  <c:v>29</c:v>
                </c:pt>
                <c:pt idx="2">
                  <c:v>33</c:v>
                </c:pt>
                <c:pt idx="3">
                  <c:v>0</c:v>
                </c:pt>
                <c:pt idx="4">
                  <c:v>23</c:v>
                </c:pt>
                <c:pt idx="5">
                  <c:v>14</c:v>
                </c:pt>
                <c:pt idx="6">
                  <c:v>33</c:v>
                </c:pt>
                <c:pt idx="7">
                  <c:v>20</c:v>
                </c:pt>
                <c:pt idx="8">
                  <c:v>50</c:v>
                </c:pt>
                <c:pt idx="9">
                  <c:v>29</c:v>
                </c:pt>
                <c:pt idx="10">
                  <c:v>59</c:v>
                </c:pt>
                <c:pt idx="11">
                  <c:v>0</c:v>
                </c:pt>
              </c:numCache>
            </c:numRef>
          </c:val>
        </c:ser>
        <c:axId val="68156032"/>
        <c:axId val="68826624"/>
      </c:barChart>
      <c:catAx>
        <c:axId val="68156032"/>
        <c:scaling>
          <c:orientation val="minMax"/>
        </c:scaling>
        <c:axPos val="b"/>
        <c:tickLblPos val="nextTo"/>
        <c:crossAx val="68826624"/>
        <c:crosses val="autoZero"/>
        <c:auto val="1"/>
        <c:lblAlgn val="ctr"/>
        <c:lblOffset val="100"/>
      </c:catAx>
      <c:valAx>
        <c:axId val="68826624"/>
        <c:scaling>
          <c:orientation val="minMax"/>
        </c:scaling>
        <c:axPos val="l"/>
        <c:numFmt formatCode="General" sourceLinked="1"/>
        <c:tickLblPos val="nextTo"/>
        <c:crossAx val="68156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41112270102098"/>
          <c:y val="0.38567009154791915"/>
          <c:w val="0.27365041520475858"/>
          <c:h val="0.12539740103143729"/>
        </c:manualLayout>
      </c:layout>
    </c:legend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8548589568177779E-2"/>
          <c:y val="8.2239795509783428E-2"/>
          <c:w val="0.68814196137760297"/>
          <c:h val="0.568753877976481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 справились с работой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район</c:v>
                </c:pt>
                <c:pt idx="1">
                  <c:v>Вахромеевская СОШ</c:v>
                </c:pt>
                <c:pt idx="2">
                  <c:v>Мирновская СОШ</c:v>
                </c:pt>
                <c:pt idx="3">
                  <c:v>СОШ №1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район</c:v>
                </c:pt>
                <c:pt idx="1">
                  <c:v>Вахромеевская СОШ</c:v>
                </c:pt>
                <c:pt idx="2">
                  <c:v>Мирновская СОШ</c:v>
                </c:pt>
                <c:pt idx="3">
                  <c:v>СОШ №1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61</c:v>
                </c:pt>
                <c:pt idx="1">
                  <c:v>86</c:v>
                </c:pt>
                <c:pt idx="2">
                  <c:v>83</c:v>
                </c:pt>
                <c:pt idx="3">
                  <c:v>53</c:v>
                </c:pt>
              </c:numCache>
            </c:numRef>
          </c:val>
        </c:ser>
        <c:axId val="71636864"/>
        <c:axId val="71638400"/>
      </c:barChart>
      <c:catAx>
        <c:axId val="71636864"/>
        <c:scaling>
          <c:orientation val="minMax"/>
        </c:scaling>
        <c:axPos val="b"/>
        <c:tickLblPos val="nextTo"/>
        <c:crossAx val="71638400"/>
        <c:crosses val="autoZero"/>
        <c:auto val="1"/>
        <c:lblAlgn val="ctr"/>
        <c:lblOffset val="100"/>
      </c:catAx>
      <c:valAx>
        <c:axId val="71638400"/>
        <c:scaling>
          <c:orientation val="minMax"/>
        </c:scaling>
        <c:axPos val="l"/>
        <c:numFmt formatCode="General" sourceLinked="1"/>
        <c:tickLblPos val="nextTo"/>
        <c:crossAx val="71636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41112270102098"/>
          <c:y val="0.38567009154791937"/>
          <c:w val="0.27365041520475875"/>
          <c:h val="0.12539740103143737"/>
        </c:manualLayout>
      </c:layout>
    </c:legend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8548589568177758E-2"/>
          <c:y val="8.2239795509783428E-2"/>
          <c:w val="0.68814196137760297"/>
          <c:h val="0.568753877976481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 справились с работой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область</c:v>
                </c:pt>
                <c:pt idx="1">
                  <c:v>район</c:v>
                </c:pt>
                <c:pt idx="2">
                  <c:v>Мирновская СОШ</c:v>
                </c:pt>
                <c:pt idx="3">
                  <c:v>СОШ №1</c:v>
                </c:pt>
                <c:pt idx="4">
                  <c:v>Вахромеевская СОШ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14</c:v>
                </c:pt>
                <c:pt idx="2">
                  <c:v>34</c:v>
                </c:pt>
                <c:pt idx="3">
                  <c:v>29</c:v>
                </c:pt>
                <c:pt idx="4">
                  <c:v>13</c:v>
                </c:pt>
              </c:numCache>
            </c:numRef>
          </c:val>
        </c:ser>
        <c:axId val="72816128"/>
        <c:axId val="72819456"/>
      </c:barChart>
      <c:catAx>
        <c:axId val="72816128"/>
        <c:scaling>
          <c:orientation val="minMax"/>
        </c:scaling>
        <c:axPos val="b"/>
        <c:tickLblPos val="nextTo"/>
        <c:crossAx val="72819456"/>
        <c:crosses val="autoZero"/>
        <c:auto val="1"/>
        <c:lblAlgn val="ctr"/>
        <c:lblOffset val="100"/>
      </c:catAx>
      <c:valAx>
        <c:axId val="72819456"/>
        <c:scaling>
          <c:orientation val="minMax"/>
        </c:scaling>
        <c:axPos val="l"/>
        <c:numFmt formatCode="General" sourceLinked="1"/>
        <c:tickLblPos val="nextTo"/>
        <c:crossAx val="7281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41112270102098"/>
          <c:y val="0.38567009154791948"/>
          <c:w val="0.27365041520475891"/>
          <c:h val="0.12539740103143746"/>
        </c:manualLayout>
      </c:layout>
    </c:legend>
    <c:plotVisOnly val="1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Россия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4 класс</c:v>
                </c:pt>
                <c:pt idx="1">
                  <c:v>5 класс</c:v>
                </c:pt>
                <c:pt idx="2">
                  <c:v>6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70.3</c:v>
                </c:pt>
                <c:pt idx="1">
                  <c:v>45.2</c:v>
                </c:pt>
                <c:pt idx="2">
                  <c:v>40.200000000000003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Область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4 класс</c:v>
                </c:pt>
                <c:pt idx="1">
                  <c:v>5 класс</c:v>
                </c:pt>
                <c:pt idx="2">
                  <c:v>6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73.2</c:v>
                </c:pt>
                <c:pt idx="1">
                  <c:v>48</c:v>
                </c:pt>
                <c:pt idx="2">
                  <c:v>41.5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Район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4 класс</c:v>
                </c:pt>
                <c:pt idx="1">
                  <c:v>5 класс</c:v>
                </c:pt>
                <c:pt idx="2">
                  <c:v>6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68.3</c:v>
                </c:pt>
                <c:pt idx="1">
                  <c:v>44.8</c:v>
                </c:pt>
                <c:pt idx="2">
                  <c:v>37.800000000000004</c:v>
                </c:pt>
              </c:numCache>
            </c:numRef>
          </c:val>
        </c:ser>
        <c:axId val="70915968"/>
        <c:axId val="70917504"/>
      </c:barChart>
      <c:catAx>
        <c:axId val="70915968"/>
        <c:scaling>
          <c:orientation val="minMax"/>
        </c:scaling>
        <c:axPos val="b"/>
        <c:tickLblPos val="nextTo"/>
        <c:crossAx val="70917504"/>
        <c:crosses val="autoZero"/>
        <c:auto val="1"/>
        <c:lblAlgn val="ctr"/>
        <c:lblOffset val="100"/>
      </c:catAx>
      <c:valAx>
        <c:axId val="70917504"/>
        <c:scaling>
          <c:orientation val="minMax"/>
        </c:scaling>
        <c:axPos val="l"/>
        <c:majorGridlines/>
        <c:numFmt formatCode="General" sourceLinked="1"/>
        <c:tickLblPos val="nextTo"/>
        <c:crossAx val="7091596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0.13281</cdr:x>
      <cdr:y>0.16279</cdr:y>
    </cdr:from>
    <cdr:to>
      <cdr:x>0.84375</cdr:x>
      <cdr:y>0.16305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1214446" y="1000156"/>
          <a:ext cx="6500858" cy="15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0.1129</cdr:x>
      <cdr:y>0.18605</cdr:y>
    </cdr:from>
    <cdr:to>
      <cdr:x>0.21774</cdr:x>
      <cdr:y>0.24115</cdr:y>
    </cdr:to>
    <cdr:sp macro="" textlink="">
      <cdr:nvSpPr>
        <cdr:cNvPr id="2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0132" y="1143008"/>
          <a:ext cx="92869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0.29839</cdr:x>
      <cdr:y>0.26744</cdr:y>
    </cdr:from>
    <cdr:to>
      <cdr:x>0.37903</cdr:x>
      <cdr:y>0.32255</cdr:y>
    </cdr:to>
    <cdr:sp macro="" textlink="">
      <cdr:nvSpPr>
        <cdr:cNvPr id="3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43206" y="1643074"/>
          <a:ext cx="714380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chemeClr val="tx1"/>
            </a:solidFill>
            <a:latin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0.64516</cdr:x>
      <cdr:y>0.10465</cdr:y>
    </cdr:from>
    <cdr:to>
      <cdr:x>0.70968</cdr:x>
      <cdr:y>0.15976</cdr:y>
    </cdr:to>
    <cdr:sp macro="" textlink="">
      <cdr:nvSpPr>
        <cdr:cNvPr id="5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5040" y="642942"/>
          <a:ext cx="571504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lc="http://schemas.openxmlformats.org/drawingml/2006/lockedCanvas"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  <a:buFontTx/>
            <a:buNone/>
          </a:pPr>
          <a:endParaRPr lang="ru-RU" sz="1600" b="1" dirty="0">
            <a:solidFill>
              <a:srgbClr val="E7BC29">
                <a:lumMod val="20000"/>
                <a:lumOff val="80000"/>
              </a:srgbClr>
            </a:solidFill>
            <a:latin typeface="Tahom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FFF79-A88E-4628-85BB-B4E99B620CDF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66054-DCC0-4D9E-A4CF-723B288DD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0248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845D7D-D129-4A0D-92E6-358BAF2EE7AB}" type="datetimeFigureOut">
              <a:rPr lang="ru-RU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2E6E457-771F-4735-853C-4E51E8F5E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445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890682-0C8C-474A-BCAB-3390C4BDBD8D}" type="slidenum">
              <a:rPr lang="ru-RU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55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E6E457-771F-4735-853C-4E51E8F5E38A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AE45C4-0648-43FF-81F5-23AA013494F6}" type="datetimeFigureOut">
              <a:rPr lang="ru-RU" smtClean="0"/>
              <a:pPr>
                <a:defRPr/>
              </a:pPr>
              <a:t>28.08.2018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0EEBAD-32F7-4B57-86A8-D495FFF77C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954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2AEEE2-FD51-448E-9876-4998E3FCF661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7C2F0-F62B-4D35-9CF3-E05971CB4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7274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2AEEE2-FD51-448E-9876-4998E3FCF661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7C2F0-F62B-4D35-9CF3-E05971CB4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723632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2AEEE2-FD51-448E-9876-4998E3FCF661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7C2F0-F62B-4D35-9CF3-E05971CB4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225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2AEEE2-FD51-448E-9876-4998E3FCF661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7C2F0-F62B-4D35-9CF3-E05971CB4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331350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2AEEE2-FD51-448E-9876-4998E3FCF661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7C2F0-F62B-4D35-9CF3-E05971CB4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2061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BEBA9F-4188-4269-BDA7-0F61BB8D2EA2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736B2-A6E2-4028-9C46-0CAF953698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9546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813BFC-94DE-4EA2-B16D-1E3C383ED8AC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D0D3F-FB51-433E-98CF-20AFB871DB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0130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C5995E-E60A-4FAB-9026-927FBF3AEB12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E4009-8079-4E54-9969-EF692162B1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9379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1C75-044D-4826-9EC7-21ACAA4D3CEE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CA3DE-B9C8-4A25-B287-083E4169F3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0758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BE46C-BB08-45AB-B010-43A6DF53468D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BED41-4621-43C7-9968-F3BF24EBF7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9717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0CF65D-ECC2-4D94-87DE-B0D704D9EA1B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98F3D-A30B-4D14-825A-A1F012CB60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714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B8247-D027-4552-B172-D56AA12C7655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64422-C496-4E30-BC7B-1B729B8B6A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913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546FB-4F77-448B-B4ED-D958480201B2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63317-70CD-4337-AE9D-7A9ABDEDAF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7816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1ADB96-CE70-4E5E-97AD-60466107090D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411B7-93E6-4BCF-ACE3-52AEBD862B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5267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0FA78-0056-4777-8482-CCFD5A7D7BB0}" type="datetimeFigureOut">
              <a:rPr lang="ru-RU" smtClean="0"/>
              <a:pPr>
                <a:defRPr/>
              </a:pPr>
              <a:t>28.08.2018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C248D-74BA-4CE0-A8B5-5BFC92DCEF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3871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73000"/>
            <a:lum bright="36000"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2AEEE2-FD51-448E-9876-4998E3FCF661}" type="datetimeFigureOut">
              <a:rPr lang="ru-RU" smtClean="0"/>
              <a:pPr>
                <a:defRPr/>
              </a:pPr>
              <a:t>28.08.2018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167C2F0-F62B-4D35-9CF3-E05971CB4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667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Группа 27"/>
          <p:cNvGrpSpPr>
            <a:grpSpLocks/>
          </p:cNvGrpSpPr>
          <p:nvPr/>
        </p:nvGrpSpPr>
        <p:grpSpPr bwMode="auto">
          <a:xfrm>
            <a:off x="-36513" y="-26988"/>
            <a:ext cx="9180513" cy="2160588"/>
            <a:chOff x="0" y="-10654"/>
            <a:chExt cx="9144000" cy="1999493"/>
          </a:xfrm>
        </p:grpSpPr>
        <p:pic>
          <p:nvPicPr>
            <p:cNvPr id="3078" name="Рисунок 28" descr="DSC039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968" y="971"/>
              <a:ext cx="1683808" cy="132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Рисунок 29" descr="СЕРГЕЕВСКАЯ ЦЕРКОВЬ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013" y="-3141"/>
              <a:ext cx="1735918" cy="132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Рисунок 30" descr="IMG_107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77" y="-1085"/>
              <a:ext cx="1682889" cy="132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Рисунок 31" descr="DPP_00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933" y="-3141"/>
              <a:ext cx="1041067" cy="132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Рисунок 32" descr="P101005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4"/>
              <a:ext cx="1753968" cy="132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Рисунок 33" descr="ютекс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400" y="1322022"/>
              <a:ext cx="594546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Рисунок 34" descr="DSC03619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331" y="1322022"/>
              <a:ext cx="594579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Рисунок 35" descr="ХРАМ ВСЕХ СВЯТЫХ С. ЭДЕМСКОЕ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751" y="1322022"/>
              <a:ext cx="594579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Рисунок 36" descr="фотографии  нашего края 026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447" y="1322020"/>
              <a:ext cx="520257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Рисунок 37" descr="Весна 099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22020"/>
              <a:ext cx="668868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Рисунок 38" descr="SSL21669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7946" y="1322022"/>
              <a:ext cx="569805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Рисунок 39" descr="хлебокомбинат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68" y="1322020"/>
              <a:ext cx="594579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Рисунок 40" descr="КаМЗ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704" y="1322020"/>
              <a:ext cx="603312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Рисунок 41" descr="ПалПалыч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829" y="1322020"/>
              <a:ext cx="594579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Рисунок 42" descr="1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016" y="1322020"/>
              <a:ext cx="619353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Рисунок 43" descr="СПК Второво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6910" y="1322022"/>
              <a:ext cx="594579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Рисунок 44" descr="DSC01141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489" y="1322022"/>
              <a:ext cx="668868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Рисунок 45" descr="М. Горький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0358" y="1322022"/>
              <a:ext cx="693642" cy="46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Рисунок 4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777" y="-10654"/>
              <a:ext cx="1503864" cy="1999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609528"/>
            <a:ext cx="9144000" cy="4248472"/>
          </a:xfrm>
          <a:noFill/>
          <a:ln>
            <a:noFill/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i="1" dirty="0" smtClean="0">
                <a:ln w="22225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itchFamily="2" charset="-79"/>
              </a:rPr>
              <a:t>Приветствуем участников августовской конференции педагогических работников </a:t>
            </a:r>
            <a:r>
              <a:rPr lang="ru-RU" sz="4000" b="1" i="1" dirty="0" err="1" smtClean="0">
                <a:ln w="22225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itchFamily="2" charset="-79"/>
              </a:rPr>
              <a:t>Камешковского</a:t>
            </a:r>
            <a:r>
              <a:rPr lang="ru-RU" sz="4000" b="1" i="1" dirty="0" smtClean="0">
                <a:ln w="22225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itchFamily="2" charset="-79"/>
              </a:rPr>
              <a:t> района</a:t>
            </a:r>
          </a:p>
          <a:p>
            <a:pPr>
              <a:spcBef>
                <a:spcPct val="50000"/>
              </a:spcBef>
              <a:defRPr/>
            </a:pPr>
            <a:endParaRPr lang="ru-RU" sz="1400" b="1" i="1" dirty="0" smtClean="0">
              <a:ln w="22225">
                <a:solidFill>
                  <a:schemeClr val="accent5">
                    <a:lumMod val="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ru-RU" sz="1400" b="1" i="1" dirty="0" smtClean="0">
              <a:ln w="22225">
                <a:solidFill>
                  <a:schemeClr val="accent5">
                    <a:lumMod val="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ru-RU" sz="2400" b="1" i="1" dirty="0" smtClean="0">
                <a:ln w="22225">
                  <a:solidFill>
                    <a:schemeClr val="accent5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28 августа 2018 года</a:t>
            </a:r>
            <a:endParaRPr lang="ru-RU" sz="2400" b="1" i="1" dirty="0">
              <a:ln w="22225">
                <a:solidFill>
                  <a:schemeClr val="accent5">
                    <a:lumMod val="1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4" descr="http://galerey-room.ru/images/102801_1392708481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659"/>
          <a:stretch>
            <a:fillRect/>
          </a:stretch>
        </p:blipFill>
        <p:spPr bwMode="auto">
          <a:xfrm>
            <a:off x="-541338" y="765175"/>
            <a:ext cx="8785226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atin typeface="+mj-lt"/>
                <a:ea typeface="+mj-ea"/>
                <a:cs typeface="+mj-cs"/>
              </a:rPr>
              <a:t>Посещаемость дошкольниками образовательных учреждений по итогам 1 полугодия 2018 года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14348" y="714332"/>
          <a:ext cx="9144064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"/>
          <p:cNvGraphicFramePr>
            <a:graphicFrameLocks/>
          </p:cNvGraphicFramePr>
          <p:nvPr/>
        </p:nvGraphicFramePr>
        <p:xfrm>
          <a:off x="500034" y="928670"/>
          <a:ext cx="8143932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Количество логопедических групп в ДОУ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окументы\Documents\Ромашка\SDC103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Документы\Desktop\Новая папка (3)\бассейн д.о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Документы\Desktop\Новая папка (3)\Доп об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Документы\Desktop\Новая папка (3)\ветер, д.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Документы\Desktop\Новая папка (3)\пушк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572660" cy="717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Документы\Desktop\Новая папка (3)\футбол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715536" cy="728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окументы\Desktop\Новая папка (3)\КМ аи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694665" cy="577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1320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Пространственно-развивающая среда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F:\Документы\Desktop\Новая папка (3)\КМ ов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04" y="785794"/>
            <a:ext cx="781055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Документы\Desktop\Новая папка (3)\мост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5" y="785794"/>
            <a:ext cx="781055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Документы\Desktop\Новая папка (3)\ко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796397"/>
            <a:ext cx="7500990" cy="591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Документы\Desktop\Новая папка (3)\бел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714356"/>
            <a:ext cx="518667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окументы\Desktop\Новая папка (3)\елка вид на  участ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0" name="Picture 2" descr="Z:\Домарева\Фото для августовской к докладу 2018\20180702_184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окументы\Documents\Светлячок\DSC_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8667747" cy="57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Документы\Documents\Малышок\P70418-10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52"/>
            <a:ext cx="5435912" cy="659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48681" cy="85725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Задачи дошкольного образования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429683" cy="5357850"/>
          </a:xfrm>
        </p:spPr>
        <p:txBody>
          <a:bodyPr>
            <a:normAutofit/>
          </a:bodyPr>
          <a:lstStyle/>
          <a:p>
            <a:pPr lvl="0" algn="just"/>
            <a:r>
              <a:rPr lang="ru-RU" sz="2800" dirty="0" smtClean="0"/>
              <a:t>сохранение полной доступности дошкольного образования детей в возрасте от 3 до 7 лет;</a:t>
            </a:r>
          </a:p>
          <a:p>
            <a:pPr lvl="0" algn="just"/>
            <a:r>
              <a:rPr lang="ru-RU" sz="2800" dirty="0" smtClean="0"/>
              <a:t>повышение доступности дошкольного образования для детей в возрасте до 3-х лет;</a:t>
            </a:r>
          </a:p>
          <a:p>
            <a:pPr lvl="0" algn="just"/>
            <a:r>
              <a:rPr lang="ru-RU" sz="2800" dirty="0" smtClean="0"/>
              <a:t>реализация программы психолого-педагогической, методической и консультативной помощи родителям детей, получающих дошкольное образование в семье.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www.sunhome.ru/i/wallpapers/132/1-sentyabrya.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Федеральные проекты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8858280" cy="5715040"/>
          </a:xfrm>
        </p:spPr>
        <p:txBody>
          <a:bodyPr/>
          <a:lstStyle/>
          <a:p>
            <a:r>
              <a:rPr lang="ru-RU" sz="2800" dirty="0" smtClean="0"/>
              <a:t>«Современная школа»</a:t>
            </a:r>
          </a:p>
          <a:p>
            <a:r>
              <a:rPr lang="ru-RU" sz="2800" dirty="0" smtClean="0"/>
              <a:t> «Успех каждого ребенка» </a:t>
            </a:r>
          </a:p>
          <a:p>
            <a:r>
              <a:rPr lang="ru-RU" sz="2800" dirty="0" smtClean="0"/>
              <a:t>«Современные родители»</a:t>
            </a:r>
          </a:p>
          <a:p>
            <a:r>
              <a:rPr lang="ru-RU" sz="2800" dirty="0" smtClean="0"/>
              <a:t>«Цифровая школа»</a:t>
            </a:r>
          </a:p>
          <a:p>
            <a:r>
              <a:rPr lang="ru-RU" sz="2800" dirty="0" smtClean="0"/>
              <a:t> «Учитель будущего»</a:t>
            </a:r>
          </a:p>
          <a:p>
            <a:r>
              <a:rPr lang="ru-RU" sz="2800" dirty="0" smtClean="0"/>
              <a:t>«Молодые профессионалы»</a:t>
            </a:r>
          </a:p>
          <a:p>
            <a:r>
              <a:rPr lang="ru-RU" sz="2800" dirty="0" smtClean="0"/>
              <a:t>«Новые возможности для каждого» </a:t>
            </a:r>
          </a:p>
          <a:p>
            <a:r>
              <a:rPr lang="ru-RU" sz="2800" dirty="0" smtClean="0"/>
              <a:t>«Социальная активность»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Расходы консолидированного бюджета на образование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71625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4572000" y="1393172"/>
            <a:ext cx="1439862" cy="4607596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2654597" y="6143625"/>
            <a:ext cx="1152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800" dirty="0" smtClean="0">
                <a:latin typeface="Tahoma" panose="020B0604030504040204" pitchFamily="34" charset="0"/>
              </a:rPr>
              <a:t>2015 </a:t>
            </a:r>
            <a:r>
              <a:rPr lang="ru-RU" sz="1800" dirty="0">
                <a:latin typeface="Tahoma" panose="020B0604030504040204" pitchFamily="34" charset="0"/>
              </a:rPr>
              <a:t>г. 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428860" y="1643050"/>
            <a:ext cx="1439862" cy="434850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ru-RU">
              <a:ln>
                <a:solidFill>
                  <a:srgbClr val="FFFF00"/>
                </a:solidFill>
              </a:ln>
              <a:cs typeface="+mn-cs"/>
            </a:endParaRPr>
          </a:p>
        </p:txBody>
      </p:sp>
      <p:sp>
        <p:nvSpPr>
          <p:cNvPr id="59405" name="Rectangle 5"/>
          <p:cNvSpPr>
            <a:spLocks noChangeArrowheads="1"/>
          </p:cNvSpPr>
          <p:nvPr/>
        </p:nvSpPr>
        <p:spPr bwMode="auto">
          <a:xfrm>
            <a:off x="582910" y="6072188"/>
            <a:ext cx="115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dirty="0" smtClean="0">
                <a:latin typeface="Tahoma" panose="020B0604030504040204" pitchFamily="34" charset="0"/>
              </a:rPr>
              <a:t>2014 г</a:t>
            </a:r>
            <a:r>
              <a:rPr lang="ru-RU" sz="1800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9406" name="Text Box 13"/>
          <p:cNvSpPr txBox="1">
            <a:spLocks noChangeArrowheads="1"/>
          </p:cNvSpPr>
          <p:nvPr/>
        </p:nvSpPr>
        <p:spPr bwMode="auto">
          <a:xfrm>
            <a:off x="500034" y="2928934"/>
            <a:ext cx="1296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Всего 275 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59408" name="Rectangle 10"/>
          <p:cNvSpPr>
            <a:spLocks noChangeArrowheads="1"/>
          </p:cNvSpPr>
          <p:nvPr/>
        </p:nvSpPr>
        <p:spPr bwMode="auto">
          <a:xfrm>
            <a:off x="6858016" y="1182689"/>
            <a:ext cx="1439863" cy="4818079"/>
          </a:xfrm>
          <a:prstGeom prst="rect">
            <a:avLst/>
          </a:prstGeom>
          <a:solidFill>
            <a:srgbClr val="1EC6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59409" name="Text Box 11"/>
          <p:cNvSpPr txBox="1">
            <a:spLocks noChangeArrowheads="1"/>
          </p:cNvSpPr>
          <p:nvPr/>
        </p:nvSpPr>
        <p:spPr bwMode="auto">
          <a:xfrm>
            <a:off x="4715172" y="6130947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800" dirty="0" smtClean="0">
                <a:latin typeface="Tahoma" panose="020B0604030504040204" pitchFamily="34" charset="0"/>
              </a:rPr>
              <a:t>2016 </a:t>
            </a:r>
            <a:r>
              <a:rPr lang="ru-RU" sz="1800" dirty="0">
                <a:latin typeface="Tahoma" panose="020B0604030504040204" pitchFamily="34" charset="0"/>
              </a:rPr>
              <a:t>г.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42910" y="1810934"/>
            <a:ext cx="1295400" cy="4189834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018858" y="6072206"/>
            <a:ext cx="115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dirty="0" smtClean="0">
                <a:latin typeface="Tahoma" panose="020B0604030504040204" pitchFamily="34" charset="0"/>
              </a:rPr>
              <a:t>2017 г</a:t>
            </a:r>
            <a:r>
              <a:rPr lang="ru-RU" sz="1800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42910" y="3780542"/>
            <a:ext cx="12969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latin typeface="Tahoma" panose="020B0604030504040204" pitchFamily="34" charset="0"/>
              </a:rPr>
              <a:t>Районный бюджет</a:t>
            </a:r>
            <a:r>
              <a:rPr lang="en-US" sz="1600" b="1" dirty="0" smtClean="0">
                <a:latin typeface="Tahoma" panose="020B0604030504040204" pitchFamily="34" charset="0"/>
              </a:rPr>
              <a:t>:</a:t>
            </a:r>
            <a:endParaRPr lang="ru-RU" sz="1600" b="1" dirty="0" smtClean="0"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latin typeface="Tahoma" panose="020B0604030504040204" pitchFamily="34" charset="0"/>
              </a:rPr>
              <a:t>100,9 </a:t>
            </a:r>
            <a:endParaRPr lang="ru-RU" sz="16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2500298" y="2786058"/>
            <a:ext cx="1296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Всего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32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6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2500298" y="3643314"/>
            <a:ext cx="12969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Районный  бюджет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ru-RU" sz="16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107,7 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643438" y="2500306"/>
            <a:ext cx="12969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Всего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ru-RU" sz="16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41 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643438" y="3500438"/>
            <a:ext cx="12969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Районный бюджет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ru-RU" sz="16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31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,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3 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929454" y="2428868"/>
            <a:ext cx="1296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Всего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</a:t>
            </a: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358,2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929454" y="3286124"/>
            <a:ext cx="12969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Районный бюджет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ru-RU" sz="16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121,3</a:t>
            </a:r>
            <a:endParaRPr lang="ru-RU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solidFill>
                  <a:srgbClr val="000000"/>
                </a:solidFill>
                <a:latin typeface="Tahoma" panose="020B0604030504040204" pitchFamily="34" charset="0"/>
              </a:rPr>
              <a:t>руб.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42910" y="2786058"/>
            <a:ext cx="12969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600" b="1" dirty="0" smtClean="0">
                <a:latin typeface="Tahoma" panose="020B0604030504040204" pitchFamily="34" charset="0"/>
              </a:rPr>
              <a:t>Всего</a:t>
            </a:r>
            <a:r>
              <a:rPr lang="en-US" sz="1600" b="1" dirty="0" smtClean="0">
                <a:latin typeface="Tahoma" panose="020B0604030504040204" pitchFamily="34" charset="0"/>
              </a:rPr>
              <a:t>:</a:t>
            </a:r>
            <a:endParaRPr lang="ru-RU" sz="1600" b="1" dirty="0" smtClean="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1600" b="1" dirty="0" smtClean="0">
                <a:latin typeface="Tahoma" panose="020B0604030504040204" pitchFamily="34" charset="0"/>
              </a:rPr>
              <a:t>291 </a:t>
            </a:r>
            <a:endParaRPr lang="ru-RU" sz="1600" b="1" dirty="0">
              <a:latin typeface="Tahoma" panose="020B060403050404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1600" b="1" dirty="0" smtClean="0">
                <a:latin typeface="Tahoma" panose="020B0604030504040204" pitchFamily="34" charset="0"/>
              </a:rPr>
              <a:t>млн. </a:t>
            </a:r>
            <a:r>
              <a:rPr lang="ru-RU" sz="1600" b="1" dirty="0">
                <a:latin typeface="Tahoma" panose="020B0604030504040204" pitchFamily="34" charset="0"/>
              </a:rPr>
              <a:t>руб.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2114892" y="214313"/>
            <a:ext cx="682590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ru-RU" sz="2400" b="1" i="1" dirty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800" b="1" i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управления образования</a:t>
            </a:r>
          </a:p>
          <a:p>
            <a:pPr algn="r" eaLnBrk="1" hangingPunct="1">
              <a:defRPr/>
            </a:pPr>
            <a:r>
              <a:rPr lang="ru-RU" sz="2800" b="1" i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И.А. </a:t>
            </a:r>
            <a:r>
              <a:rPr lang="ru-RU" sz="2800" b="1" i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Домарева</a:t>
            </a:r>
            <a:endParaRPr lang="ru-RU" sz="2800" b="1" i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-285776"/>
            <a:ext cx="2775924" cy="2420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0658" y="3789040"/>
            <a:ext cx="5996893" cy="30689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22" y="3872040"/>
            <a:ext cx="4857778" cy="2985960"/>
          </a:xfrm>
          <a:prstGeom prst="rect">
            <a:avLst/>
          </a:prstGeom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0" y="1268760"/>
            <a:ext cx="91440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+mn-cs"/>
              </a:rPr>
              <a:t>Итоги деятельности </a:t>
            </a:r>
          </a:p>
          <a:p>
            <a:pPr algn="ctr" eaLnBrk="1" hangingPunct="1">
              <a:defRPr/>
            </a:pPr>
            <a:r>
              <a:rPr lang="ru-RU" sz="4000" b="1" dirty="0" smtClean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+mn-cs"/>
              </a:rPr>
              <a:t>системы образования </a:t>
            </a:r>
          </a:p>
          <a:p>
            <a:pPr algn="ctr" eaLnBrk="1" hangingPunct="1">
              <a:defRPr/>
            </a:pPr>
            <a:r>
              <a:rPr lang="ru-RU" sz="4000" b="1" dirty="0" smtClean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+mn-cs"/>
              </a:rPr>
              <a:t>Камешковского района </a:t>
            </a:r>
          </a:p>
          <a:p>
            <a:pPr algn="ctr" eaLnBrk="1" hangingPunct="1">
              <a:defRPr/>
            </a:pPr>
            <a:r>
              <a:rPr lang="ru-RU" sz="4000" b="1" dirty="0" smtClean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+mn-cs"/>
              </a:rPr>
              <a:t>и задачи на 2018-2019 учебный год</a:t>
            </a:r>
            <a:endParaRPr lang="ru-RU" sz="4000" b="1" dirty="0">
              <a:ln w="66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034367" cy="54698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600" dirty="0" smtClean="0"/>
              <a:t>Историко-культурный стандарт</a:t>
            </a:r>
          </a:p>
          <a:p>
            <a:pPr lvl="0">
              <a:buFont typeface="Wingdings" pitchFamily="2" charset="2"/>
              <a:buChar char="ü"/>
              <a:defRPr/>
            </a:pPr>
            <a:r>
              <a:rPr lang="ru-RU" sz="3600" dirty="0" smtClean="0"/>
              <a:t>Концепция филологического образования</a:t>
            </a:r>
          </a:p>
          <a:p>
            <a:pPr lvl="0">
              <a:buFont typeface="Wingdings" pitchFamily="2" charset="2"/>
              <a:buChar char="ü"/>
              <a:defRPr/>
            </a:pPr>
            <a:r>
              <a:rPr lang="ru-RU" sz="3600" dirty="0" smtClean="0"/>
              <a:t>Концепция развития математического образования</a:t>
            </a:r>
          </a:p>
          <a:p>
            <a:pPr lvl="0">
              <a:buFont typeface="Wingdings" pitchFamily="2" charset="2"/>
              <a:buChar char="ü"/>
              <a:defRPr/>
            </a:pPr>
            <a:r>
              <a:rPr lang="ru-RU" sz="3600" dirty="0" smtClean="0"/>
              <a:t>Концепция предметной области «Технология»</a:t>
            </a:r>
          </a:p>
          <a:p>
            <a:pPr lvl="0">
              <a:buFont typeface="Wingdings" pitchFamily="2" charset="2"/>
              <a:buChar char="ü"/>
              <a:defRPr/>
            </a:pPr>
            <a:r>
              <a:rPr lang="ru-RU" sz="3600" dirty="0" smtClean="0"/>
              <a:t>И другие</a:t>
            </a:r>
          </a:p>
          <a:p>
            <a:pPr>
              <a:buFont typeface="Wingdings" pitchFamily="2" charset="2"/>
              <a:buChar char="ü"/>
            </a:pPr>
            <a:endParaRPr lang="ru-RU" sz="3600" dirty="0" smtClean="0"/>
          </a:p>
          <a:p>
            <a:pPr>
              <a:spcBef>
                <a:spcPts val="0"/>
              </a:spcBef>
              <a:buNone/>
            </a:pPr>
            <a:endParaRPr lang="ru-RU" sz="2400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925639" cy="1320800"/>
          </a:xfrm>
        </p:spPr>
        <p:txBody>
          <a:bodyPr>
            <a:normAutofit/>
          </a:bodyPr>
          <a:lstStyle/>
          <a:p>
            <a:pPr algn="ctr"/>
            <a:r>
              <a:rPr lang="ru-RU" sz="4400" u="sng" dirty="0" smtClean="0"/>
              <a:t>Предметные концепции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377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Диагностическая работа по математике </a:t>
            </a:r>
            <a:br>
              <a:rPr lang="ru-RU" sz="3200" dirty="0" smtClean="0"/>
            </a:br>
            <a:r>
              <a:rPr lang="ru-RU" sz="3200" dirty="0" smtClean="0"/>
              <a:t>в формате ОГЭ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1071546"/>
          <a:ext cx="885828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86739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377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Диагностическая работа по математике </a:t>
            </a:r>
            <a:br>
              <a:rPr lang="ru-RU" sz="3200" dirty="0" smtClean="0"/>
            </a:br>
            <a:r>
              <a:rPr lang="ru-RU" sz="3200" dirty="0" smtClean="0"/>
              <a:t>в формате ЕГЭ (на базовом уровне)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1357298"/>
          <a:ext cx="885828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86739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377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Диагностическая работа по математике </a:t>
            </a:r>
            <a:br>
              <a:rPr lang="ru-RU" sz="3200" dirty="0" smtClean="0"/>
            </a:br>
            <a:r>
              <a:rPr lang="ru-RU" sz="3200" dirty="0" smtClean="0"/>
              <a:t>в формате ЕГЭ (на профильном уровне)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1142984"/>
          <a:ext cx="885828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86739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9143999" cy="1320800"/>
          </a:xfrm>
        </p:spPr>
        <p:txBody>
          <a:bodyPr/>
          <a:lstStyle/>
          <a:p>
            <a:pPr algn="ctr"/>
            <a:r>
              <a:rPr lang="ru-RU" dirty="0" smtClean="0"/>
              <a:t>ВПР по русскому языку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9143999" cy="1320800"/>
          </a:xfrm>
        </p:spPr>
        <p:txBody>
          <a:bodyPr/>
          <a:lstStyle/>
          <a:p>
            <a:pPr algn="ctr"/>
            <a:r>
              <a:rPr lang="ru-RU" dirty="0" smtClean="0"/>
              <a:t>ВПР по математике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820053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ВПР по истории и обществознанию </a:t>
            </a:r>
            <a:br>
              <a:rPr lang="ru-RU" dirty="0" smtClean="0"/>
            </a:br>
            <a:r>
              <a:rPr lang="ru-RU" dirty="0" smtClean="0"/>
              <a:t>6 класс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71448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ВПР в 11 классе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454342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4171912" y="1571612"/>
          <a:ext cx="49720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85818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Результаты ОГЭ – 2018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2475" y="1173827"/>
            <a:ext cx="7820053" cy="5041255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/>
              <a:t>92% выпускников получили аттестат об основном общем образовании (2017 год – 97%)</a:t>
            </a:r>
          </a:p>
          <a:p>
            <a:pPr lvl="0"/>
            <a:r>
              <a:rPr lang="ru-RU" sz="2000" dirty="0" smtClean="0"/>
              <a:t>Аттестат с отличием – 2% (2017 год – 3%)</a:t>
            </a:r>
          </a:p>
          <a:p>
            <a:pPr lvl="0"/>
            <a:r>
              <a:rPr lang="ru-RU" sz="2000" dirty="0" smtClean="0"/>
              <a:t>Не получили аттестат – 8% (2017 год – 3%)</a:t>
            </a:r>
          </a:p>
          <a:p>
            <a:pPr lvl="0"/>
            <a:r>
              <a:rPr lang="ru-RU" sz="2000" dirty="0" smtClean="0"/>
              <a:t>100% выпускников получили аттестат в 5 ОО: Мирновская СОШ, Новкинская ООШ, Гаврильцевская ООШ, Второвская ООШ, Давыдовская ООШ</a:t>
            </a:r>
          </a:p>
          <a:p>
            <a:pPr lvl="0"/>
            <a:r>
              <a:rPr lang="ru-RU" sz="2000" dirty="0" smtClean="0"/>
              <a:t>Нет «2» на ГИА по 5 предметам: химия, история, литература, физика, английский язык</a:t>
            </a:r>
          </a:p>
          <a:p>
            <a:pPr lvl="0"/>
            <a:r>
              <a:rPr lang="ru-RU" sz="2000" dirty="0" smtClean="0"/>
              <a:t>Высокий процент двоек по </a:t>
            </a:r>
            <a:r>
              <a:rPr lang="ru-RU" sz="2000" b="1" dirty="0" smtClean="0"/>
              <a:t>биологии</a:t>
            </a:r>
            <a:r>
              <a:rPr lang="ru-RU" sz="2000" dirty="0" smtClean="0"/>
              <a:t> (12%), </a:t>
            </a:r>
            <a:r>
              <a:rPr lang="ru-RU" sz="2000" b="1" dirty="0" smtClean="0"/>
              <a:t>географии</a:t>
            </a:r>
            <a:r>
              <a:rPr lang="ru-RU" sz="2000" dirty="0" smtClean="0"/>
              <a:t> (8%), </a:t>
            </a:r>
            <a:r>
              <a:rPr lang="ru-RU" sz="2000" b="1" dirty="0" smtClean="0"/>
              <a:t>математике</a:t>
            </a:r>
            <a:r>
              <a:rPr lang="ru-RU" sz="2000" dirty="0" smtClean="0"/>
              <a:t> (7%)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85818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Образовательные организации с </a:t>
            </a:r>
            <a:r>
              <a:rPr lang="ru-RU" b="1" u="sng" dirty="0" smtClean="0"/>
              <a:t>высоким </a:t>
            </a:r>
            <a:r>
              <a:rPr lang="ru-RU" b="1" dirty="0" smtClean="0"/>
              <a:t>качеством подготовки по учебным предметам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2475" y="2285992"/>
            <a:ext cx="7820053" cy="3929090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МОУ Мирновская СОШ (4 предмета)</a:t>
            </a:r>
          </a:p>
          <a:p>
            <a:r>
              <a:rPr lang="ru-RU" sz="2400" dirty="0" smtClean="0"/>
              <a:t>МОУ Новкинская ООШ (4 предмета)</a:t>
            </a:r>
          </a:p>
          <a:p>
            <a:r>
              <a:rPr lang="ru-RU" sz="2400" dirty="0" smtClean="0"/>
              <a:t>МБОУ Второвская ООШ (2 предмета)</a:t>
            </a:r>
          </a:p>
          <a:p>
            <a:r>
              <a:rPr lang="ru-RU" sz="2400" dirty="0" smtClean="0"/>
              <a:t>МБОУ Сергеихинская СОШ (2 предмета)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2000"/>
            <a:lum bright="20000"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786842" cy="664371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Book Antiqua" pitchFamily="18" charset="0"/>
              </a:rPr>
              <a:t>«В основе всей нашей системы образования должен лежать фундаментальный принцип</a:t>
            </a:r>
            <a:r>
              <a:rPr lang="en-US" b="1" i="1" dirty="0" smtClean="0">
                <a:latin typeface="Book Antiqua" pitchFamily="18" charset="0"/>
              </a:rPr>
              <a:t>: </a:t>
            </a:r>
            <a:r>
              <a:rPr lang="ru-RU" b="1" i="1" dirty="0" smtClean="0">
                <a:latin typeface="Book Antiqua" pitchFamily="18" charset="0"/>
              </a:rPr>
              <a:t>каждый ребенок одарен, способен преуспеть и в науке, и в творчестве, и в спорте, в профессии и в жизни.  Раскрытие его талантов  - это наша с вами задача, в этом - успех России»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В.В. Путин</a:t>
            </a: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85818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Образовательные организации с</a:t>
            </a:r>
            <a:r>
              <a:rPr lang="ru-RU" b="1" u="sng" dirty="0" smtClean="0"/>
              <a:t> низким </a:t>
            </a:r>
            <a:r>
              <a:rPr lang="ru-RU" b="1" dirty="0" smtClean="0"/>
              <a:t>качеством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подготовки по учебным предметам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2475" y="2285992"/>
            <a:ext cx="7820053" cy="3929090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 МОУ СОШ № 1 г. Камешково (4 предмета)</a:t>
            </a:r>
          </a:p>
          <a:p>
            <a:r>
              <a:rPr lang="ru-RU" sz="2400" dirty="0" smtClean="0"/>
              <a:t> МБОУ ООШ №3 г.Камешково (3 предмета)</a:t>
            </a:r>
          </a:p>
          <a:p>
            <a:r>
              <a:rPr lang="ru-RU" sz="2400" dirty="0" smtClean="0"/>
              <a:t> МБОУ Брызгаловская СОШ (3 предмета)</a:t>
            </a:r>
          </a:p>
          <a:p>
            <a:r>
              <a:rPr lang="ru-RU" sz="2400" dirty="0" smtClean="0"/>
              <a:t> МБОУ Вахромеевская СОШ (3 предмета)</a:t>
            </a:r>
          </a:p>
          <a:p>
            <a:r>
              <a:rPr lang="ru-RU" sz="2400" dirty="0" smtClean="0"/>
              <a:t> МБОУ Сергеихинская СОШ (3 предмета)</a:t>
            </a:r>
          </a:p>
          <a:p>
            <a:r>
              <a:rPr lang="ru-RU" sz="2400" dirty="0" smtClean="0"/>
              <a:t> МБОУ Серебровская ООШ (3 </a:t>
            </a:r>
            <a:r>
              <a:rPr lang="ru-RU" sz="2400" smtClean="0"/>
              <a:t>предмета)</a:t>
            </a: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85818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Результаты ЕГЭ – 2018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2475" y="1173827"/>
            <a:ext cx="7820053" cy="5041255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000" dirty="0" smtClean="0"/>
              <a:t>98% выпускников получили аттестат о среднем общем образовании (2017 год – 100%)</a:t>
            </a:r>
          </a:p>
          <a:p>
            <a:pPr lvl="0"/>
            <a:r>
              <a:rPr lang="ru-RU" sz="2000" dirty="0" smtClean="0"/>
              <a:t>Аттестат с отличием и золотую медаль  – 2% (2017 год – 10%)</a:t>
            </a:r>
          </a:p>
          <a:p>
            <a:pPr lvl="0"/>
            <a:r>
              <a:rPr lang="ru-RU" sz="2000" dirty="0" smtClean="0"/>
              <a:t>Не получили аттестат – 2% (2017 год – 0)</a:t>
            </a:r>
          </a:p>
          <a:p>
            <a:pPr lvl="0"/>
            <a:r>
              <a:rPr lang="ru-RU" sz="2000" dirty="0" smtClean="0"/>
              <a:t>За последние 6 лет 100% выпускников сдают ЕГЭ по русскому языку </a:t>
            </a:r>
          </a:p>
          <a:p>
            <a:pPr lvl="0"/>
            <a:r>
              <a:rPr lang="ru-RU" sz="2000" dirty="0" smtClean="0"/>
              <a:t>ЕГЭ по базовой математике сдали 98% (2017 год – 100%)</a:t>
            </a:r>
          </a:p>
          <a:p>
            <a:pPr lvl="0"/>
            <a:r>
              <a:rPr lang="ru-RU" sz="2000" dirty="0" smtClean="0"/>
              <a:t>ЕГЭ по профильной  математике сдали 97% (2017 год – 72%)</a:t>
            </a:r>
          </a:p>
          <a:p>
            <a:pPr lvl="0"/>
            <a:r>
              <a:rPr lang="ru-RU" sz="2000" dirty="0" smtClean="0"/>
              <a:t>Нет «2» на ГИА по 1 предмету (2017 год – по 6)</a:t>
            </a:r>
          </a:p>
          <a:p>
            <a:pPr lvl="0"/>
            <a:r>
              <a:rPr lang="ru-RU" sz="2000" dirty="0" smtClean="0"/>
              <a:t>Высокий процент двоек по </a:t>
            </a:r>
            <a:r>
              <a:rPr lang="ru-RU" sz="2000" b="1" dirty="0" smtClean="0"/>
              <a:t>биологии</a:t>
            </a:r>
            <a:r>
              <a:rPr lang="ru-RU" sz="2000" dirty="0" smtClean="0"/>
              <a:t> (33%), </a:t>
            </a:r>
            <a:r>
              <a:rPr lang="ru-RU" sz="2000" b="1" dirty="0" smtClean="0"/>
              <a:t>литературе </a:t>
            </a:r>
            <a:r>
              <a:rPr lang="ru-RU" sz="2000" dirty="0" smtClean="0"/>
              <a:t> (33%), </a:t>
            </a:r>
            <a:r>
              <a:rPr lang="ru-RU" sz="2000" b="1" dirty="0" smtClean="0"/>
              <a:t>информатике  </a:t>
            </a:r>
            <a:r>
              <a:rPr lang="ru-RU" sz="2000" dirty="0" smtClean="0"/>
              <a:t>(25%), </a:t>
            </a:r>
            <a:r>
              <a:rPr lang="ru-RU" sz="2000" b="1" dirty="0" smtClean="0"/>
              <a:t>истории</a:t>
            </a:r>
            <a:r>
              <a:rPr lang="ru-RU" sz="2000" dirty="0" smtClean="0"/>
              <a:t> (13%)</a:t>
            </a:r>
          </a:p>
          <a:p>
            <a:pPr lvl="0"/>
            <a:r>
              <a:rPr lang="ru-RU" sz="2000" dirty="0" smtClean="0"/>
              <a:t>Вырос средний балл  по </a:t>
            </a:r>
            <a:r>
              <a:rPr lang="ru-RU" sz="2000" b="1" dirty="0" smtClean="0"/>
              <a:t>биологии, химии и  обществознанию</a:t>
            </a: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s://vistanews.ru/uploads/posts/2015-09/medium/1441061583_big1156741_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65" y="0"/>
            <a:ext cx="9235037" cy="6858000"/>
          </a:xfrm>
          <a:prstGeom prst="rect">
            <a:avLst/>
          </a:prstGeom>
          <a:noFill/>
        </p:spPr>
      </p:pic>
      <p:pic>
        <p:nvPicPr>
          <p:cNvPr id="218116" name="Picture 4" descr="http://pbs.twimg.com/media/C653HHrW0AEkms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 descr="https://apf.mail.ru/cgi-bin/readmsg/DSC00783.JPG?id=15343490140000000149%3B0%3B1&amp;x-email=i.domarev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0164" name="AutoShape 4" descr="https://apf.mail.ru/cgi-bin/readmsg/DSC00783.JPG?id=15343490140000000149%3B0%3B1&amp;x-email=i.domarev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0165" name="Picture 5" descr="C:\Users\Зайцева\Downloads\DSC00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1" descr="C:\Users\Зайцева\Desktop\фото\НОВЫЙ САД\детский сад\IMG_6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1602" y="-428652"/>
            <a:ext cx="9572692" cy="63817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Зайцева\Desktop\фото\Фото ремонта спорта\Фото Брызгаловская СОШ\Брызгаловская СОШ 2015\DSC09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178" y="553728"/>
            <a:ext cx="8143788" cy="61614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7" y="0"/>
            <a:ext cx="8943641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Модернизация спортивной инфраструктуры</a:t>
            </a:r>
            <a:endParaRPr lang="ru-RU" sz="3200" dirty="0"/>
          </a:p>
        </p:txBody>
      </p:sp>
      <p:pic>
        <p:nvPicPr>
          <p:cNvPr id="65539" name="Picture 3" descr="Z:\Домарева\фото на августовс.конференцию\Спортзал Новкинская ОО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571480"/>
            <a:ext cx="3759765" cy="5965915"/>
          </a:xfrm>
          <a:prstGeom prst="rect">
            <a:avLst/>
          </a:prstGeom>
          <a:noFill/>
        </p:spPr>
      </p:pic>
      <p:pic>
        <p:nvPicPr>
          <p:cNvPr id="141313" name="Picture 1" descr="C:\Users\Зайцева\Desktop\фото\сергеихинский спортзал 2016\DSC02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1480"/>
            <a:ext cx="8143932" cy="6107950"/>
          </a:xfrm>
          <a:prstGeom prst="rect">
            <a:avLst/>
          </a:prstGeom>
          <a:noFill/>
        </p:spPr>
      </p:pic>
      <p:pic>
        <p:nvPicPr>
          <p:cNvPr id="65538" name="Picture 2" descr="Z:\Домарева\фото на августовс.конференцию\Спортплощадка Серебровская ООШ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71480"/>
            <a:ext cx="8190631" cy="6143668"/>
          </a:xfrm>
          <a:prstGeom prst="rect">
            <a:avLst/>
          </a:prstGeom>
          <a:noFill/>
        </p:spPr>
      </p:pic>
      <p:pic>
        <p:nvPicPr>
          <p:cNvPr id="7" name="Picture 2" descr="D:\Documents\Домарева\Фото для августовской к докладу 2018\Спортивный зал Брызгаловская СО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500174"/>
            <a:ext cx="8364754" cy="4705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932048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Инновационная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715436" cy="5857916"/>
          </a:xfrm>
        </p:spPr>
        <p:txBody>
          <a:bodyPr>
            <a:noAutofit/>
          </a:bodyPr>
          <a:lstStyle/>
          <a:p>
            <a:r>
              <a:rPr lang="ru-RU" sz="2300" dirty="0" smtClean="0"/>
              <a:t>«Позитивная социализация детей дошкольного и младшего школьного возраста на основе </a:t>
            </a:r>
            <a:r>
              <a:rPr lang="ru-RU" sz="2300" dirty="0" err="1" smtClean="0"/>
              <a:t>социокультурных</a:t>
            </a:r>
            <a:r>
              <a:rPr lang="ru-RU" sz="2300" dirty="0" smtClean="0"/>
              <a:t> практик»</a:t>
            </a:r>
          </a:p>
          <a:p>
            <a:r>
              <a:rPr lang="ru-RU" sz="2300" dirty="0" smtClean="0"/>
              <a:t>«Дистанционное обучение»</a:t>
            </a:r>
          </a:p>
          <a:p>
            <a:r>
              <a:rPr lang="ru-RU" sz="2300" dirty="0" smtClean="0"/>
              <a:t>«Организационно-управленческая модель информационно-образовательной среды ОО в соответствии с ФГОС нового поколения»</a:t>
            </a:r>
          </a:p>
          <a:p>
            <a:r>
              <a:rPr lang="ru-RU" sz="2300" dirty="0" smtClean="0"/>
              <a:t>«Организация работы школьных научных обществ как инструмент управления системой работы с одаренными детьми»</a:t>
            </a:r>
          </a:p>
          <a:p>
            <a:r>
              <a:rPr lang="ru-RU" sz="2300" dirty="0" smtClean="0"/>
              <a:t>«Формирование мотивационно - ценностных отношений обучающихся в сфере искусства в условиях сельской школы»</a:t>
            </a:r>
          </a:p>
          <a:p>
            <a:r>
              <a:rPr lang="ru-RU" sz="2300" dirty="0" smtClean="0"/>
              <a:t>«Музейная педагогика как средство гражданско-патриотического воспитания подрастающего поколения»</a:t>
            </a:r>
            <a:endParaRPr lang="ru-RU" sz="23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МОУ </a:t>
            </a:r>
            <a:r>
              <a:rPr lang="ru-RU" dirty="0" err="1" smtClean="0"/>
              <a:t>Давыдовская</a:t>
            </a:r>
            <a:r>
              <a:rPr lang="ru-RU" dirty="0" smtClean="0"/>
              <a:t> ООШ</a:t>
            </a:r>
            <a:endParaRPr lang="ru-RU" dirty="0"/>
          </a:p>
        </p:txBody>
      </p:sp>
      <p:pic>
        <p:nvPicPr>
          <p:cNvPr id="221186" name="Picture 2" descr="C:\Users\Зайцева\Desktop\фото\сан.узел Давыдово\SAM_2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98" y="1142984"/>
            <a:ext cx="8765106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48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Задачи общего образования на 2018-2019 учебный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реализация ФГОС и ФГОС для лиц с ограниченными возможностями здоровья</a:t>
            </a:r>
          </a:p>
          <a:p>
            <a:r>
              <a:rPr lang="ru-RU" sz="2000" dirty="0" smtClean="0"/>
              <a:t>внедрение новых методов обучения и воспитания, образовательных технологий, а также обновление содержания и совершенствование методов обучения предметной области «Технология»</a:t>
            </a:r>
          </a:p>
          <a:p>
            <a:r>
              <a:rPr lang="ru-RU" sz="2000" dirty="0" smtClean="0"/>
              <a:t>внедрение национальной системы профессионального роста педагогических работников</a:t>
            </a:r>
          </a:p>
          <a:p>
            <a:r>
              <a:rPr lang="ru-RU" sz="2000" dirty="0" smtClean="0"/>
              <a:t>создание современной и безопасной цифровой образовательной среды</a:t>
            </a:r>
          </a:p>
          <a:p>
            <a:r>
              <a:rPr lang="ru-RU" sz="2000" dirty="0" smtClean="0"/>
              <a:t>принятие мер по сокращению школ, учебный процесс в которых организован в две смены</a:t>
            </a:r>
          </a:p>
          <a:p>
            <a:r>
              <a:rPr lang="ru-RU" sz="2000" dirty="0" smtClean="0"/>
              <a:t>повышение качества образования в школах с низкими результатами обучения и в школах, работающих в неблагоприятных социальных условиях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377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Рейтинг  общеобразовательных организаций по результатам НОК ОД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500042"/>
          <a:ext cx="885828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86739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377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Рейтинг дошкольных образовательных организаций по результатам НОК ОД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500042"/>
          <a:ext cx="885828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86739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28694"/>
          </a:xfrm>
        </p:spPr>
        <p:txBody>
          <a:bodyPr/>
          <a:lstStyle/>
          <a:p>
            <a:pPr algn="ctr"/>
            <a:r>
              <a:rPr lang="ru-RU" dirty="0" smtClean="0"/>
              <a:t>Количество детей в ДОУ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71538" y="1357298"/>
          <a:ext cx="6834214" cy="488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377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Рейтинг организаций дополнительного образования по результатам НОК ОД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500042"/>
          <a:ext cx="885828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86739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Домарева\Фото для августовской к докладу 2018\Пит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20800"/>
          </a:xfrm>
        </p:spPr>
        <p:txBody>
          <a:bodyPr/>
          <a:lstStyle/>
          <a:p>
            <a:pPr algn="ctr"/>
            <a:r>
              <a:rPr lang="en-US" dirty="0" smtClean="0"/>
              <a:t>Р</a:t>
            </a:r>
            <a:r>
              <a:rPr lang="ru-RU" dirty="0" err="1" smtClean="0"/>
              <a:t>оссийское</a:t>
            </a:r>
            <a:r>
              <a:rPr lang="ru-RU" dirty="0" smtClean="0"/>
              <a:t> движение школьников</a:t>
            </a:r>
            <a:endParaRPr lang="ru-RU" dirty="0"/>
          </a:p>
        </p:txBody>
      </p:sp>
      <p:pic>
        <p:nvPicPr>
          <p:cNvPr id="111620" name="Picture 4" descr="C:\Users\836D~1\AppData\Local\Temp\7zEA563.tmp\РДШ Брызгал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8255058" cy="4643470"/>
          </a:xfrm>
          <a:prstGeom prst="rect">
            <a:avLst/>
          </a:prstGeom>
          <a:noFill/>
        </p:spPr>
      </p:pic>
      <p:pic>
        <p:nvPicPr>
          <p:cNvPr id="111619" name="Picture 3" descr="C:\Users\836D~1\AppData\Local\Temp\7zE78E6.tmp\ОРГ.Сбор РДШ в АПЕЛЬСИНЕ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8072494" cy="5381663"/>
          </a:xfrm>
          <a:prstGeom prst="rect">
            <a:avLst/>
          </a:prstGeom>
          <a:noFill/>
        </p:spPr>
      </p:pic>
      <p:pic>
        <p:nvPicPr>
          <p:cNvPr id="111618" name="Picture 2" descr="C:\Users\836D~1\AppData\Local\Temp\7zE400A.tmp\Областной слет РД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8358246" cy="43750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3999" cy="1320800"/>
          </a:xfrm>
        </p:spPr>
        <p:txBody>
          <a:bodyPr/>
          <a:lstStyle/>
          <a:p>
            <a:pPr algn="ctr"/>
            <a:r>
              <a:rPr lang="ru-RU" dirty="0" smtClean="0"/>
              <a:t>Волонтерская деятельность</a:t>
            </a:r>
            <a:endParaRPr lang="ru-RU" dirty="0"/>
          </a:p>
        </p:txBody>
      </p:sp>
      <p:pic>
        <p:nvPicPr>
          <p:cNvPr id="4" name="Picture 2" descr="C:\Users\Балюлина\AppData\Local\Temp\Tmp_view\DSCN0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072330" cy="5304248"/>
          </a:xfrm>
          <a:prstGeom prst="rect">
            <a:avLst/>
          </a:prstGeom>
          <a:noFill/>
        </p:spPr>
      </p:pic>
      <p:pic>
        <p:nvPicPr>
          <p:cNvPr id="5" name="Picture 3" descr="C:\Users\Балюлина\AppData\Local\Temp\Tmp_view\IMG_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69"/>
            <a:ext cx="7215238" cy="5411429"/>
          </a:xfrm>
          <a:prstGeom prst="rect">
            <a:avLst/>
          </a:prstGeom>
          <a:noFill/>
        </p:spPr>
      </p:pic>
      <p:pic>
        <p:nvPicPr>
          <p:cNvPr id="235521" name="Picture 1" descr="Z:\Домарева\Фото для августовской к докладу 2018\ВОЛОНТЕ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857232"/>
            <a:ext cx="8273292" cy="5500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Профессиональная ориентация школьников</a:t>
            </a:r>
            <a:endParaRPr lang="ru-RU" dirty="0"/>
          </a:p>
        </p:txBody>
      </p:sp>
      <p:pic>
        <p:nvPicPr>
          <p:cNvPr id="222210" name="Picture 2" descr="C:\Users\Зайцева\Desktop\фото\Фото экскурсий\Фото экскурсий\Вояж\DSC08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07331"/>
            <a:ext cx="6429420" cy="4822065"/>
          </a:xfrm>
          <a:prstGeom prst="rect">
            <a:avLst/>
          </a:prstGeom>
          <a:noFill/>
        </p:spPr>
      </p:pic>
      <p:pic>
        <p:nvPicPr>
          <p:cNvPr id="222211" name="Picture 3" descr="C:\Users\Зайцева\Desktop\фото\Фото экскурсий\Фото экскурсий\медтекс\DSC08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428736"/>
            <a:ext cx="6667546" cy="5000660"/>
          </a:xfrm>
          <a:prstGeom prst="rect">
            <a:avLst/>
          </a:prstGeom>
          <a:noFill/>
        </p:spPr>
      </p:pic>
      <p:pic>
        <p:nvPicPr>
          <p:cNvPr id="222212" name="Picture 4" descr="C:\Users\Зайцева\Desktop\фото\Фото экскурсий\Фото экскурсий\ютекс\IMG_8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428735"/>
            <a:ext cx="6715172" cy="50363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Сетевое взаимодействие</a:t>
            </a:r>
            <a:endParaRPr lang="ru-RU" dirty="0"/>
          </a:p>
        </p:txBody>
      </p:sp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6002965" cy="450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500174"/>
            <a:ext cx="5723742" cy="429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857232"/>
            <a:ext cx="3724276" cy="573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Всероссийская О</a:t>
            </a:r>
            <a:r>
              <a:rPr lang="en-US" dirty="0" err="1" smtClean="0"/>
              <a:t>лимпиада</a:t>
            </a:r>
            <a:r>
              <a:rPr lang="ru-RU" dirty="0" smtClean="0"/>
              <a:t> школьников </a:t>
            </a:r>
            <a:endParaRPr lang="ru-RU" dirty="0"/>
          </a:p>
        </p:txBody>
      </p:sp>
      <p:pic>
        <p:nvPicPr>
          <p:cNvPr id="105474" name="Picture 2" descr="D:\Documents\Домарева\Фото для августовской к докладу 2018\фото Олимпиад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7358114" cy="4905410"/>
          </a:xfrm>
          <a:prstGeom prst="rect">
            <a:avLst/>
          </a:prstGeom>
          <a:noFill/>
        </p:spPr>
      </p:pic>
      <p:pic>
        <p:nvPicPr>
          <p:cNvPr id="105475" name="Picture 3" descr="D:\Documents\Домарева\Фото для августовской к докладу 2018\фото Олимпиад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71612"/>
            <a:ext cx="7358114" cy="4905410"/>
          </a:xfrm>
          <a:prstGeom prst="rect">
            <a:avLst/>
          </a:prstGeom>
          <a:noFill/>
        </p:spPr>
      </p:pic>
      <p:pic>
        <p:nvPicPr>
          <p:cNvPr id="105476" name="Picture 4" descr="D:\Documents\Домарева\Фото для августовской к докладу 2018\фото Олимпиад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142984"/>
            <a:ext cx="7143800" cy="5357850"/>
          </a:xfrm>
          <a:prstGeom prst="rect">
            <a:avLst/>
          </a:prstGeom>
          <a:noFill/>
        </p:spPr>
      </p:pic>
      <p:pic>
        <p:nvPicPr>
          <p:cNvPr id="105477" name="Picture 5" descr="D:\Documents\Домарева\Фото для августовской к докладу 2018\фото Олимпиад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142984"/>
            <a:ext cx="7215238" cy="5411429"/>
          </a:xfrm>
          <a:prstGeom prst="rect">
            <a:avLst/>
          </a:prstGeom>
          <a:noFill/>
        </p:spPr>
      </p:pic>
      <p:pic>
        <p:nvPicPr>
          <p:cNvPr id="105478" name="Picture 6" descr="D:\Documents\Домарева\Фото для августовской к докладу 2018\фото Олимпиада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142984"/>
            <a:ext cx="7429552" cy="55721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D:\Documents\Домарева\Фото для августовской к докладу 2018\фото Достижен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" y="785794"/>
            <a:ext cx="9144019" cy="5143512"/>
          </a:xfrm>
          <a:prstGeom prst="rect">
            <a:avLst/>
          </a:prstGeom>
          <a:noFill/>
        </p:spPr>
      </p:pic>
      <p:pic>
        <p:nvPicPr>
          <p:cNvPr id="99332" name="Picture 4" descr="D:\Documents\Домарева\Фото для августовской к докладу 2018\фото Достижения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0"/>
            <a:ext cx="5143500" cy="6858000"/>
          </a:xfrm>
          <a:prstGeom prst="rect">
            <a:avLst/>
          </a:prstGeom>
          <a:noFill/>
        </p:spPr>
      </p:pic>
      <p:pic>
        <p:nvPicPr>
          <p:cNvPr id="99333" name="Picture 5" descr="D:\Documents\Домарева\Фото для августовской к докладу 2018\фото Достижения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9334" name="Picture 6" descr="D:\Documents\Домарева\Фото для августовской к докладу 2018\фото Достижения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9335" name="Picture 7" descr="D:\Documents\Домарева\Фото для августовской к докладу 2018\фото Достижения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50132" y="-357214"/>
            <a:ext cx="10822858" cy="72152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:\Documents\Домарева\Фото для августовской к докладу 2018\фото Достижения\6 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10303099" cy="6858000"/>
          </a:xfrm>
          <a:prstGeom prst="rect">
            <a:avLst/>
          </a:prstGeom>
          <a:noFill/>
        </p:spPr>
      </p:pic>
      <p:pic>
        <p:nvPicPr>
          <p:cNvPr id="100355" name="Picture 3" descr="D:\Documents\Домарева\Фото для августовской к докладу 2018\фото Достижения\6 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0"/>
            <a:ext cx="9215502" cy="6951349"/>
          </a:xfrm>
          <a:prstGeom prst="rect">
            <a:avLst/>
          </a:prstGeom>
          <a:noFill/>
        </p:spPr>
      </p:pic>
      <p:pic>
        <p:nvPicPr>
          <p:cNvPr id="100356" name="Picture 4" descr="D:\Documents\Домарева\Фото для августовской к докладу 2018\фото Достижения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86908" cy="6965180"/>
          </a:xfrm>
          <a:prstGeom prst="rect">
            <a:avLst/>
          </a:prstGeom>
          <a:noFill/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-71462"/>
            <a:ext cx="5286412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Documents\Домарева\Фото для августовской к докладу 2018\фото Достижения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1379" name="Picture 3" descr="D:\Documents\Домарева\Фото для августовской к докладу 2018\фото Достижения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1380" name="Picture 4" descr="D:\Documents\Домарева\Фото для августовской к докладу 2018\фото Достижения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01381" name="Picture 5" descr="D:\Documents\Домарева\Фото для августовской к докладу 2018\фото Достижения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1382" name="Picture 6" descr="D:\Documents\Домарева\Фото для августовской к докладу 2018\фото Достижения\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-1"/>
            <a:ext cx="6233434" cy="6858001"/>
          </a:xfrm>
          <a:prstGeom prst="rect">
            <a:avLst/>
          </a:prstGeom>
          <a:noFill/>
        </p:spPr>
      </p:pic>
      <p:pic>
        <p:nvPicPr>
          <p:cNvPr id="9" name="Picture 5" descr="D:\Documents\Домарева\Фото для августовской к докладу 2018\фото Достижения\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57232"/>
            <a:ext cx="9144000" cy="5214950"/>
          </a:xfrm>
          <a:prstGeom prst="rect">
            <a:avLst/>
          </a:prstGeom>
          <a:noFill/>
        </p:spPr>
      </p:pic>
      <p:pic>
        <p:nvPicPr>
          <p:cNvPr id="10" name="Picture 6" descr="D:\Documents\Домарева\Фото для августовской к докладу 2018\фото Достижения\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28694"/>
          </a:xfrm>
        </p:spPr>
        <p:txBody>
          <a:bodyPr/>
          <a:lstStyle/>
          <a:p>
            <a:pPr algn="ctr"/>
            <a:r>
              <a:rPr lang="ru-RU" dirty="0" smtClean="0"/>
              <a:t>Количество детей в школах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71538" y="1357298"/>
          <a:ext cx="6834214" cy="488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D:\Documents\Домарева\Фото для августовской к докладу 2018\фото Достижения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03427" name="Picture 3" descr="D:\Documents\Домарева\Фото для августовской к докладу 2018\фото Достижения\Может встави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8"/>
            <a:ext cx="9241798" cy="6143644"/>
          </a:xfrm>
          <a:prstGeom prst="rect">
            <a:avLst/>
          </a:prstGeom>
          <a:noFill/>
        </p:spPr>
      </p:pic>
      <p:pic>
        <p:nvPicPr>
          <p:cNvPr id="228353" name="Picture 1" descr="Z:\Домарева\Фото для августовской к докладу 2018\ШБ\DSC056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228354" name="Picture 2" descr="Z:\Домарева\Фото для августовской к докладу 2018\Кэс-баскет\1 место МОУ Вахромеевская СОШ Олим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924950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Количество детей-сирот и детей, оставшихся без попечения родителей, проживающих в замещающих семьях</a:t>
            </a:r>
            <a:endParaRPr lang="ru-RU" sz="2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724212452"/>
              </p:ext>
            </p:extLst>
          </p:nvPr>
        </p:nvGraphicFramePr>
        <p:xfrm>
          <a:off x="0" y="928670"/>
          <a:ext cx="9144000" cy="592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072494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Сифоров Дмитрий – </a:t>
            </a:r>
            <a:br>
              <a:rPr lang="ru-RU" sz="2800" dirty="0" smtClean="0"/>
            </a:br>
            <a:r>
              <a:rPr lang="ru-RU" sz="2800" dirty="0" smtClean="0"/>
              <a:t>воспитанник приемной семьи </a:t>
            </a:r>
            <a:r>
              <a:rPr lang="ru-RU" sz="2800" dirty="0" err="1" smtClean="0"/>
              <a:t>Чернявских</a:t>
            </a:r>
            <a:endParaRPr lang="ru-RU" sz="2800" dirty="0"/>
          </a:p>
        </p:txBody>
      </p:sp>
      <p:pic>
        <p:nvPicPr>
          <p:cNvPr id="106498" name="Picture 2" descr="G:\на авг. конф. 18\Сканировать1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559688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85818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2-ой областной слёт </a:t>
            </a:r>
            <a:br>
              <a:rPr lang="ru-RU" sz="3200" dirty="0" smtClean="0"/>
            </a:br>
            <a:r>
              <a:rPr lang="ru-RU" sz="3200" dirty="0" smtClean="0"/>
              <a:t>замещающих родителей</a:t>
            </a:r>
            <a:endParaRPr lang="ru-RU" sz="3200" dirty="0"/>
          </a:p>
        </p:txBody>
      </p:sp>
      <p:pic>
        <p:nvPicPr>
          <p:cNvPr id="107522" name="Picture 2" descr="G:\на авг. конф. 18\слет зам родител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608115" cy="50720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Задачи в области воспитания детей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3050"/>
            <a:ext cx="8501090" cy="5214950"/>
          </a:xfrm>
        </p:spPr>
        <p:txBody>
          <a:bodyPr/>
          <a:lstStyle/>
          <a:p>
            <a:pPr algn="just"/>
            <a:r>
              <a:rPr lang="ru-RU" sz="2400" dirty="0" smtClean="0"/>
              <a:t>участие до 80 % детей и молодежи от 14 до 23 лет в гражданско-патриотических мероприятиях</a:t>
            </a:r>
          </a:p>
          <a:p>
            <a:pPr algn="just"/>
            <a:r>
              <a:rPr lang="ru-RU" sz="2400" dirty="0" smtClean="0"/>
              <a:t>ремонт 1 спортивного зала и оснащение 1 спортивной площадки в сельских школах</a:t>
            </a:r>
          </a:p>
          <a:p>
            <a:pPr algn="just"/>
            <a:r>
              <a:rPr lang="ru-RU" sz="2400" dirty="0" smtClean="0"/>
              <a:t>развитие познавательного туризма детей, в том числе экскурсионно-туристических маршрутов по городам Владимирской области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tr-stypeni.edu22.info/wp-content/uploads/2018/04/100-%D0%BB%D0%B5%D1%82-%D1%81%D0%B8%D1%81%D1%82%D0%B5%D0%BC%D0%B5-%D0%B4%D0%BE%D0%BF%D0%BE%D0%BD%D0%B8%D1%82%D0%B5%D0%BB%D1%8C%D0%BD%D0%BE%D0%B3%D0%BE-%D0%BE%D0%B1%D1%80%D0%B0%D0%B7%D0%BE%D0%B2%D0%B0%D0%BD%D0%B8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14"/>
            <a:ext cx="6694712" cy="67146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Охват детей в учреждениях дополнительного образования (1360 детей)</a:t>
            </a:r>
            <a:br>
              <a:rPr lang="ru-RU" sz="2800" b="1" dirty="0" smtClean="0"/>
            </a:br>
            <a:endParaRPr lang="ru-RU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748464" y="6525344"/>
            <a:ext cx="39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57158" y="642918"/>
          <a:ext cx="8572560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Охват детей дополнительным образованием в школах</a:t>
            </a:r>
            <a:br>
              <a:rPr lang="ru-RU" sz="2800" b="1" dirty="0" smtClean="0"/>
            </a:br>
            <a:endParaRPr lang="ru-RU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748464" y="6525344"/>
            <a:ext cx="39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714348" y="1000084"/>
          <a:ext cx="771530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50" y="2786058"/>
            <a:ext cx="3482454" cy="22145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57290" y="4786322"/>
            <a:ext cx="17491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69%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57884" y="1357298"/>
            <a:ext cx="24288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2020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75%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59293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+mj-lt"/>
              </a:rPr>
              <a:t>Доля детей, охваченных дополнительным образованием</a:t>
            </a:r>
            <a:endParaRPr lang="ru-RU" sz="4400" dirty="0">
              <a:latin typeface="+mj-lt"/>
            </a:endParaRPr>
          </a:p>
        </p:txBody>
      </p:sp>
      <p:pic>
        <p:nvPicPr>
          <p:cNvPr id="223234" name="Picture 2" descr="https://thumbs.dreamstime.com/b/%D0%B4%D0%B5%D1%82%D0%B8-%D0%B8%D0%B3%D1%80%D0%B0%D1%8F-%D1%81-%D0%BA%D1%80%D0%B0%D1%81%D0%BA%D0%BE%D0%B9-292497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0" y="3786190"/>
            <a:ext cx="3071810" cy="30718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543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Центр творчества «Апельсин»</a:t>
            </a:r>
            <a:endParaRPr lang="ru-RU" dirty="0"/>
          </a:p>
        </p:txBody>
      </p:sp>
      <p:pic>
        <p:nvPicPr>
          <p:cNvPr id="248834" name="Picture 2" descr="Z:\Домарева\Фото для августовской к докладу 2018\экономический форум упр. обр\фото 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6096000"/>
          </a:xfrm>
          <a:prstGeom prst="rect">
            <a:avLst/>
          </a:prstGeom>
          <a:noFill/>
        </p:spPr>
      </p:pic>
      <p:pic>
        <p:nvPicPr>
          <p:cNvPr id="248835" name="Picture 3" descr="Z:\Домарева\Фото для августовской к докладу 2018\экономический форум упр. обр\фото 3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6"/>
            <a:ext cx="9144000" cy="6715124"/>
          </a:xfrm>
          <a:prstGeom prst="rect">
            <a:avLst/>
          </a:prstGeom>
          <a:noFill/>
        </p:spPr>
      </p:pic>
      <p:pic>
        <p:nvPicPr>
          <p:cNvPr id="248836" name="Picture 4" descr="Z:\Домарева\Фото для августовской к докладу 2018\экономический форум упр. обр\фото 6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57232"/>
            <a:ext cx="9144000" cy="6165057"/>
          </a:xfrm>
          <a:prstGeom prst="rect">
            <a:avLst/>
          </a:prstGeom>
          <a:noFill/>
        </p:spPr>
      </p:pic>
      <p:pic>
        <p:nvPicPr>
          <p:cNvPr id="248837" name="Picture 5" descr="C:\Users\Зайцева\Desktop\фото\Апельсин 2018\IMG_20180516_184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714356"/>
            <a:ext cx="4982765" cy="66436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C:\Users\Зайцева\Downloads\20180717_095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29505" y="308767"/>
            <a:ext cx="6499304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9" name="Picture 3" descr="Z:\Домарева\Фото для августовской к докладу 2018\фото ДШИ\победители международного конкурса Орлова А. и Семенов И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8" y="642918"/>
            <a:ext cx="8286776" cy="62150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Детская школа искусств</a:t>
            </a:r>
            <a:endParaRPr lang="ru-RU" dirty="0"/>
          </a:p>
        </p:txBody>
      </p:sp>
      <p:pic>
        <p:nvPicPr>
          <p:cNvPr id="249858" name="Picture 2" descr="Z:\Домарева\Фото для августовской к докладу 2018\фото ДШИ\инструментальный ансамбль Б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7"/>
            <a:ext cx="8143900" cy="6218953"/>
          </a:xfrm>
          <a:prstGeom prst="rect">
            <a:avLst/>
          </a:prstGeom>
          <a:noFill/>
        </p:spPr>
      </p:pic>
      <p:pic>
        <p:nvPicPr>
          <p:cNvPr id="249860" name="Picture 4" descr="Z:\Домарева\Фото для августовской к докладу 2018\фото ДШИ\хореографический коллектив Серпантин-лауреат областного конкурс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8" y="571479"/>
            <a:ext cx="8429652" cy="6322239"/>
          </a:xfrm>
          <a:prstGeom prst="rect">
            <a:avLst/>
          </a:prstGeom>
          <a:noFill/>
        </p:spPr>
      </p:pic>
      <p:pic>
        <p:nvPicPr>
          <p:cNvPr id="249861" name="Picture 5" descr="Z:\Домарева\Фото для августовской к докладу 2018\фото ДШИ\участники творческой встречи ОДИН ПЛЮ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0108"/>
            <a:ext cx="9144000" cy="55797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836D~1\AppData\Local\Temp\7zE2656.tmp\весёлые стар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929617" cy="52864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Детско-юношеская спортивная школа</a:t>
            </a:r>
            <a:endParaRPr lang="ru-RU" dirty="0"/>
          </a:p>
        </p:txBody>
      </p:sp>
      <p:pic>
        <p:nvPicPr>
          <p:cNvPr id="8" name="Picture 2" descr="C:\Users\836D~1\AppData\Local\Temp\7zEAFDC.tmp\борьба самб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8001056" cy="5334037"/>
          </a:xfrm>
          <a:prstGeom prst="rect">
            <a:avLst/>
          </a:prstGeom>
          <a:noFill/>
        </p:spPr>
      </p:pic>
      <p:pic>
        <p:nvPicPr>
          <p:cNvPr id="10" name="Picture 6" descr="C:\Users\836D~1\AppData\Local\Temp\7zED7EA.tmp\Рыцари аэроби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928669"/>
            <a:ext cx="8072494" cy="5381663"/>
          </a:xfrm>
          <a:prstGeom prst="rect">
            <a:avLst/>
          </a:prstGeom>
          <a:noFill/>
        </p:spPr>
      </p:pic>
      <p:pic>
        <p:nvPicPr>
          <p:cNvPr id="11" name="Picture 4" descr="C:\Users\836D~1\AppData\Local\Temp\7zEA9BF.tmp\областной турнир тпо тяжёлой атлетике награжде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85794"/>
            <a:ext cx="8679718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0800"/>
          </a:xfrm>
        </p:spPr>
        <p:txBody>
          <a:bodyPr/>
          <a:lstStyle/>
          <a:p>
            <a:pPr algn="ctr"/>
            <a:r>
              <a:rPr lang="ru-RU" dirty="0" smtClean="0"/>
              <a:t>Задачи дополнительного образования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501090" cy="5214950"/>
          </a:xfrm>
        </p:spPr>
        <p:txBody>
          <a:bodyPr/>
          <a:lstStyle/>
          <a:p>
            <a:r>
              <a:rPr lang="ru-RU" sz="2800" dirty="0" smtClean="0"/>
              <a:t>повышение доли детей, охваченных образовательными программами дополнительного образования, в общей численности детей и молодежи 5-18 лет</a:t>
            </a:r>
          </a:p>
          <a:p>
            <a:r>
              <a:rPr lang="ru-RU" sz="2800" dirty="0" smtClean="0"/>
              <a:t>развитие технической направленности в деятельности учреждений дополнительного образования</a:t>
            </a:r>
          </a:p>
          <a:p>
            <a:r>
              <a:rPr lang="ru-RU" sz="2800" dirty="0" smtClean="0"/>
              <a:t>активизация работы по привлечению обучающихся, имеющих отклонения в поведении, к занятиям в кружках, секциях и объединениях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04438">
            <a:off x="326908" y="2969871"/>
            <a:ext cx="4288860" cy="36541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71538" y="1285860"/>
            <a:ext cx="80361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i="1" dirty="0" smtClean="0">
                <a:solidFill>
                  <a:srgbClr val="FF0000"/>
                </a:solidFill>
                <a:latin typeface="Bookman Old Style" pitchFamily="18" charset="0"/>
              </a:rPr>
              <a:t>Поздравляем!</a:t>
            </a:r>
            <a:endParaRPr lang="ru-RU" sz="88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8554" name="Picture 10" descr="ÐÐ°ÑÑÐ¸Ð½ÐºÐ¸ Ð¿Ð¾ Ð·Ð°Ð¿ÑÐ¾ÑÑ Ð¾ÑÐµÐ½Ð½Ð¸Ðµ ÐºÐ°ÑÑÐ¸Ð½ÐºÐ¸ Ð´Ð»Ñ Ð¿ÑÐµÐ·ÐµÐ½ÑÐ°ÑÐ¸Ð¹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786322"/>
            <a:ext cx="6648450" cy="2533651"/>
          </a:xfrm>
          <a:prstGeom prst="rect">
            <a:avLst/>
          </a:prstGeom>
          <a:noFill/>
        </p:spPr>
      </p:pic>
      <p:pic>
        <p:nvPicPr>
          <p:cNvPr id="15" name="Picture 10" descr="ÐÐ°ÑÑÐ¸Ð½ÐºÐ¸ Ð¿Ð¾ Ð·Ð°Ð¿ÑÐ¾ÑÑ Ð¾ÑÐµÐ½Ð½Ð¸Ðµ ÐºÐ°ÑÑÐ¸Ð½ÐºÐ¸ Ð´Ð»Ñ Ð¿ÑÐµÐ·ÐµÐ½ÑÐ°ÑÐ¸Ð¹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-428660" y="-428652"/>
            <a:ext cx="6648450" cy="25336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Документы\Desktop\Новая папка (3)\дет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286652" cy="579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Охват детей дошкольным образованием</a:t>
            </a:r>
            <a:br>
              <a:rPr lang="ru-RU" sz="2800" b="1" dirty="0" smtClean="0"/>
            </a:br>
            <a:endParaRPr lang="ru-RU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748464" y="6525344"/>
            <a:ext cx="39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785786" y="642918"/>
          <a:ext cx="771530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окументы\Documents\фото с родителями\P106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3151</TotalTime>
  <Words>1028</Words>
  <Application>Microsoft Office PowerPoint</Application>
  <PresentationFormat>Экран (4:3)</PresentationFormat>
  <Paragraphs>165</Paragraphs>
  <Slides>63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Грань</vt:lpstr>
      <vt:lpstr>Слайд 1</vt:lpstr>
      <vt:lpstr>Слайд 2</vt:lpstr>
      <vt:lpstr>«В основе всей нашей системы образования должен лежать фундаментальный принцип: каждый ребенок одарен, способен преуспеть и в науке, и в творчестве, и в спорте, в профессии и в жизни.  Раскрытие его талантов  - это наша с вами задача, в этом - успех России»                                          В.В. Путин</vt:lpstr>
      <vt:lpstr>Количество детей в ДОУ</vt:lpstr>
      <vt:lpstr>Количество детей в школах</vt:lpstr>
      <vt:lpstr>Слайд 6</vt:lpstr>
      <vt:lpstr>Слайд 7</vt:lpstr>
      <vt:lpstr>Охват детей дошкольным образованием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Задачи дошкольного образования</vt:lpstr>
      <vt:lpstr>Слайд 17</vt:lpstr>
      <vt:lpstr>Федеральные проекты</vt:lpstr>
      <vt:lpstr>Расходы консолидированного бюджета на образование</vt:lpstr>
      <vt:lpstr>Предметные концепции</vt:lpstr>
      <vt:lpstr>Диагностическая работа по математике  в формате ОГЭ</vt:lpstr>
      <vt:lpstr>Диагностическая работа по математике  в формате ЕГЭ (на базовом уровне)</vt:lpstr>
      <vt:lpstr>Диагностическая работа по математике  в формате ЕГЭ (на профильном уровне)</vt:lpstr>
      <vt:lpstr>ВПР по русскому языку</vt:lpstr>
      <vt:lpstr>ВПР по математике</vt:lpstr>
      <vt:lpstr>ВПР по истории и обществознанию  6 класс</vt:lpstr>
      <vt:lpstr>ВПР в 11 классе</vt:lpstr>
      <vt:lpstr>Результаты ОГЭ – 2018 </vt:lpstr>
      <vt:lpstr>Образовательные организации с высоким качеством подготовки по учебным предметам  </vt:lpstr>
      <vt:lpstr>Образовательные организации с низким качеством  подготовки по учебным предметам   </vt:lpstr>
      <vt:lpstr>Результаты ЕГЭ – 2018 </vt:lpstr>
      <vt:lpstr>Слайд 32</vt:lpstr>
      <vt:lpstr>Слайд 33</vt:lpstr>
      <vt:lpstr>Модернизация спортивной инфраструктуры</vt:lpstr>
      <vt:lpstr>Инновационная деятельность</vt:lpstr>
      <vt:lpstr>МОУ Давыдовская ООШ</vt:lpstr>
      <vt:lpstr>Задачи общего образования на 2018-2019 учебный год</vt:lpstr>
      <vt:lpstr>Рейтинг  общеобразовательных организаций по результатам НОК ОД</vt:lpstr>
      <vt:lpstr>Рейтинг дошкольных образовательных организаций по результатам НОК ОД</vt:lpstr>
      <vt:lpstr>Рейтинг организаций дополнительного образования по результатам НОК ОД</vt:lpstr>
      <vt:lpstr>Слайд 41</vt:lpstr>
      <vt:lpstr>Российское движение школьников</vt:lpstr>
      <vt:lpstr>Волонтерская деятельность</vt:lpstr>
      <vt:lpstr>Профессиональная ориентация школьников</vt:lpstr>
      <vt:lpstr>Сетевое взаимодействие</vt:lpstr>
      <vt:lpstr>Всероссийская Олимпиада школьников </vt:lpstr>
      <vt:lpstr>Слайд 47</vt:lpstr>
      <vt:lpstr>Слайд 48</vt:lpstr>
      <vt:lpstr>Слайд 49</vt:lpstr>
      <vt:lpstr>Слайд 50</vt:lpstr>
      <vt:lpstr>Количество детей-сирот и детей, оставшихся без попечения родителей, проживающих в замещающих семьях</vt:lpstr>
      <vt:lpstr>Сифоров Дмитрий –  воспитанник приемной семьи Чернявских</vt:lpstr>
      <vt:lpstr>2-ой областной слёт  замещающих родителей</vt:lpstr>
      <vt:lpstr>Задачи в области воспитания детей </vt:lpstr>
      <vt:lpstr>Слайд 55</vt:lpstr>
      <vt:lpstr>Охват детей в учреждениях дополнительного образования (1360 детей) </vt:lpstr>
      <vt:lpstr>Охват детей дополнительным образованием в школах </vt:lpstr>
      <vt:lpstr>Слайд 58</vt:lpstr>
      <vt:lpstr>Центр творчества «Апельсин»</vt:lpstr>
      <vt:lpstr>Детская школа искусств</vt:lpstr>
      <vt:lpstr>Детско-юношеская спортивная школа</vt:lpstr>
      <vt:lpstr>Задачи дополнительного образования</vt:lpstr>
      <vt:lpstr>Слайд 63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презентации</dc:title>
  <dc:creator>Ильдар</dc:creator>
  <cp:lastModifiedBy>Пользователь Windows</cp:lastModifiedBy>
  <cp:revision>1159</cp:revision>
  <cp:lastPrinted>2016-08-22T08:25:33Z</cp:lastPrinted>
  <dcterms:created xsi:type="dcterms:W3CDTF">2011-07-01T10:37:39Z</dcterms:created>
  <dcterms:modified xsi:type="dcterms:W3CDTF">2018-08-28T04:49:17Z</dcterms:modified>
</cp:coreProperties>
</file>